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7.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3658" r:id="rId5"/>
    <p:sldMasterId id="2147483690" r:id="rId6"/>
  </p:sldMasterIdLst>
  <p:notesMasterIdLst>
    <p:notesMasterId r:id="rId34"/>
  </p:notesMasterIdLst>
  <p:handoutMasterIdLst>
    <p:handoutMasterId r:id="rId35"/>
  </p:handoutMasterIdLst>
  <p:sldIdLst>
    <p:sldId id="783" r:id="rId7"/>
    <p:sldId id="776" r:id="rId8"/>
    <p:sldId id="785" r:id="rId9"/>
    <p:sldId id="787" r:id="rId10"/>
    <p:sldId id="786" r:id="rId11"/>
    <p:sldId id="788" r:id="rId12"/>
    <p:sldId id="793" r:id="rId13"/>
    <p:sldId id="789" r:id="rId14"/>
    <p:sldId id="791" r:id="rId15"/>
    <p:sldId id="790" r:id="rId16"/>
    <p:sldId id="794" r:id="rId17"/>
    <p:sldId id="770" r:id="rId18"/>
    <p:sldId id="792" r:id="rId19"/>
    <p:sldId id="753" r:id="rId20"/>
    <p:sldId id="784" r:id="rId21"/>
    <p:sldId id="304" r:id="rId22"/>
    <p:sldId id="782" r:id="rId23"/>
    <p:sldId id="275" r:id="rId24"/>
    <p:sldId id="266" r:id="rId25"/>
    <p:sldId id="768" r:id="rId26"/>
    <p:sldId id="278" r:id="rId27"/>
    <p:sldId id="272" r:id="rId28"/>
    <p:sldId id="772" r:id="rId29"/>
    <p:sldId id="264" r:id="rId30"/>
    <p:sldId id="781" r:id="rId31"/>
    <p:sldId id="777" r:id="rId32"/>
    <p:sldId id="779" r:id="rId33"/>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854"/>
    <a:srgbClr val="FFFFFF"/>
    <a:srgbClr val="FF9128"/>
    <a:srgbClr val="70AD47"/>
    <a:srgbClr val="BFBFBF"/>
    <a:srgbClr val="2F75B5"/>
    <a:srgbClr val="F2F2F2"/>
    <a:srgbClr val="FF0000"/>
    <a:srgbClr val="710012"/>
    <a:srgbClr val="00BA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0" autoAdjust="0"/>
    <p:restoredTop sz="71108" autoAdjust="0"/>
  </p:normalViewPr>
  <p:slideViewPr>
    <p:cSldViewPr snapToGrid="0">
      <p:cViewPr>
        <p:scale>
          <a:sx n="75" d="100"/>
          <a:sy n="75" d="100"/>
        </p:scale>
        <p:origin x="777" y="378"/>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Reviews Available</c:v>
                </c:pt>
                <c:pt idx="1">
                  <c:v>Unavailable Booking</c:v>
                </c:pt>
              </c:strCache>
            </c:strRef>
          </c:cat>
          <c:val>
            <c:numRef>
              <c:f>Sheet1!$B$2:$B$3</c:f>
              <c:numCache>
                <c:formatCode>0%</c:formatCode>
                <c:ptCount val="2"/>
                <c:pt idx="0">
                  <c:v>0.69222054380664655</c:v>
                </c:pt>
                <c:pt idx="1">
                  <c:v>0.30777945619335345</c:v>
                </c:pt>
              </c:numCache>
            </c:numRef>
          </c:val>
          <c:extLst>
            <c:ext xmlns:c16="http://schemas.microsoft.com/office/drawing/2014/chart" uri="{C3380CC4-5D6E-409C-BE32-E72D297353CC}">
              <c16:uniqueId val="{00000000-89C4-45CD-94C4-63890398F6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s-ES" smtClean="0"/>
              <a:t>27/04/2019</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s-ES" smtClean="0"/>
              <a:t>‹#›</a:t>
            </a:fld>
            <a:endParaRPr lang="es-E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4-28T22:28:08.032"/>
    </inkml:context>
    <inkml:brush xml:id="br0">
      <inkml:brushProperty name="width" value="0.025" units="cm"/>
      <inkml:brushProperty name="height" value="0.025" units="cm"/>
    </inkml:brush>
  </inkml:definitions>
  <inkml:trace contextRef="#ctx0" brushRef="#br0">1 75 26463 0 0,'0'0'584'0'0,"0"0"120"0"0,0 0 32 0 0,0 0 0 0 0,9 0-592 0 0,-9 0-144 0 0,8 0 0 0 0,5-3 0 0 0,-3-10-560 0 0,-7 2-144 0 0,-3-12-24 0 0,0-1-10295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s-ES" smtClean="0"/>
              <a:t>27/04/2019</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s-ES" smtClean="0"/>
              <a:t>‹#›</a:t>
            </a:fld>
            <a:endParaRPr lang="es-E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a:t>
            </a:fld>
            <a:endParaRPr lang="es-ES" dirty="0"/>
          </a:p>
        </p:txBody>
      </p:sp>
    </p:spTree>
    <p:extLst>
      <p:ext uri="{BB962C8B-B14F-4D97-AF65-F5344CB8AC3E}">
        <p14:creationId xmlns:p14="http://schemas.microsoft.com/office/powerpoint/2010/main" val="42066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11</a:t>
            </a:fld>
            <a:endParaRPr lang="es-ES" dirty="0"/>
          </a:p>
        </p:txBody>
      </p:sp>
    </p:spTree>
    <p:extLst>
      <p:ext uri="{BB962C8B-B14F-4D97-AF65-F5344CB8AC3E}">
        <p14:creationId xmlns:p14="http://schemas.microsoft.com/office/powerpoint/2010/main" val="348632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12</a:t>
            </a:fld>
            <a:endParaRPr lang="es-ES" dirty="0"/>
          </a:p>
        </p:txBody>
      </p:sp>
    </p:spTree>
    <p:extLst>
      <p:ext uri="{BB962C8B-B14F-4D97-AF65-F5344CB8AC3E}">
        <p14:creationId xmlns:p14="http://schemas.microsoft.com/office/powerpoint/2010/main" val="176707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13</a:t>
            </a:fld>
            <a:endParaRPr lang="es-ES" dirty="0"/>
          </a:p>
        </p:txBody>
      </p:sp>
    </p:spTree>
    <p:extLst>
      <p:ext uri="{BB962C8B-B14F-4D97-AF65-F5344CB8AC3E}">
        <p14:creationId xmlns:p14="http://schemas.microsoft.com/office/powerpoint/2010/main" val="263774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15</a:t>
            </a:fld>
            <a:endParaRPr lang="es-ES" dirty="0"/>
          </a:p>
        </p:txBody>
      </p:sp>
    </p:spTree>
    <p:extLst>
      <p:ext uri="{BB962C8B-B14F-4D97-AF65-F5344CB8AC3E}">
        <p14:creationId xmlns:p14="http://schemas.microsoft.com/office/powerpoint/2010/main" val="68279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19</a:t>
            </a:fld>
            <a:endParaRPr lang="es-ES" dirty="0"/>
          </a:p>
        </p:txBody>
      </p:sp>
    </p:spTree>
    <p:extLst>
      <p:ext uri="{BB962C8B-B14F-4D97-AF65-F5344CB8AC3E}">
        <p14:creationId xmlns:p14="http://schemas.microsoft.com/office/powerpoint/2010/main" val="908070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22</a:t>
            </a:fld>
            <a:endParaRPr lang="es-ES" dirty="0"/>
          </a:p>
        </p:txBody>
      </p:sp>
    </p:spTree>
    <p:extLst>
      <p:ext uri="{BB962C8B-B14F-4D97-AF65-F5344CB8AC3E}">
        <p14:creationId xmlns:p14="http://schemas.microsoft.com/office/powerpoint/2010/main" val="55112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3</a:t>
            </a:fld>
            <a:endParaRPr lang="es-ES" dirty="0"/>
          </a:p>
        </p:txBody>
      </p:sp>
    </p:spTree>
    <p:extLst>
      <p:ext uri="{BB962C8B-B14F-4D97-AF65-F5344CB8AC3E}">
        <p14:creationId xmlns:p14="http://schemas.microsoft.com/office/powerpoint/2010/main" val="199356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4</a:t>
            </a:fld>
            <a:endParaRPr lang="es-ES" dirty="0"/>
          </a:p>
        </p:txBody>
      </p:sp>
    </p:spTree>
    <p:extLst>
      <p:ext uri="{BB962C8B-B14F-4D97-AF65-F5344CB8AC3E}">
        <p14:creationId xmlns:p14="http://schemas.microsoft.com/office/powerpoint/2010/main" val="9337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5</a:t>
            </a:fld>
            <a:endParaRPr lang="es-ES" dirty="0"/>
          </a:p>
        </p:txBody>
      </p:sp>
    </p:spTree>
    <p:extLst>
      <p:ext uri="{BB962C8B-B14F-4D97-AF65-F5344CB8AC3E}">
        <p14:creationId xmlns:p14="http://schemas.microsoft.com/office/powerpoint/2010/main" val="3892415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6</a:t>
            </a:fld>
            <a:endParaRPr lang="es-ES" dirty="0"/>
          </a:p>
        </p:txBody>
      </p:sp>
    </p:spTree>
    <p:extLst>
      <p:ext uri="{BB962C8B-B14F-4D97-AF65-F5344CB8AC3E}">
        <p14:creationId xmlns:p14="http://schemas.microsoft.com/office/powerpoint/2010/main" val="411168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7</a:t>
            </a:fld>
            <a:endParaRPr lang="es-ES" dirty="0"/>
          </a:p>
        </p:txBody>
      </p:sp>
    </p:spTree>
    <p:extLst>
      <p:ext uri="{BB962C8B-B14F-4D97-AF65-F5344CB8AC3E}">
        <p14:creationId xmlns:p14="http://schemas.microsoft.com/office/powerpoint/2010/main" val="58076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8</a:t>
            </a:fld>
            <a:endParaRPr lang="es-ES" dirty="0"/>
          </a:p>
        </p:txBody>
      </p:sp>
    </p:spTree>
    <p:extLst>
      <p:ext uri="{BB962C8B-B14F-4D97-AF65-F5344CB8AC3E}">
        <p14:creationId xmlns:p14="http://schemas.microsoft.com/office/powerpoint/2010/main" val="72345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9</a:t>
            </a:fld>
            <a:endParaRPr lang="es-ES" dirty="0"/>
          </a:p>
        </p:txBody>
      </p:sp>
    </p:spTree>
    <p:extLst>
      <p:ext uri="{BB962C8B-B14F-4D97-AF65-F5344CB8AC3E}">
        <p14:creationId xmlns:p14="http://schemas.microsoft.com/office/powerpoint/2010/main" val="380783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Understand the process to find the investing companies is done manually. It is manually done, they don’t have the right criteria, they can have missed opportunities.</a:t>
            </a:r>
          </a:p>
          <a:p>
            <a:pPr algn="l"/>
            <a:r>
              <a:rPr lang="en-US" sz="1200" dirty="0"/>
              <a:t>Possible solution</a:t>
            </a:r>
          </a:p>
          <a:p>
            <a:pPr algn="l"/>
            <a:r>
              <a:rPr lang="en-US" sz="1200" dirty="0"/>
              <a:t>Have an automatic process based on selected criteria that can be automatically updated in order to enhance the </a:t>
            </a:r>
            <a:r>
              <a:rPr lang="en-US" sz="1200" dirty="0" err="1"/>
              <a:t>selecetion</a:t>
            </a:r>
            <a:r>
              <a:rPr lang="en-US" sz="1200" dirty="0"/>
              <a:t> process and giving them the time to focus on what matters, building the relation.</a:t>
            </a:r>
          </a:p>
          <a:p>
            <a:pPr algn="l"/>
            <a:r>
              <a:rPr lang="en-US" sz="1200" dirty="0"/>
              <a:t>There is no database or control group</a:t>
            </a:r>
          </a:p>
          <a:p>
            <a:pPr algn="l"/>
            <a:r>
              <a:rPr lang="en-US" sz="1200" dirty="0"/>
              <a:t>Prioritization of clients for reaching them</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s-ES" smtClean="0"/>
              <a:t>10</a:t>
            </a:fld>
            <a:endParaRPr lang="es-ES" dirty="0"/>
          </a:p>
        </p:txBody>
      </p:sp>
    </p:spTree>
    <p:extLst>
      <p:ext uri="{BB962C8B-B14F-4D97-AF65-F5344CB8AC3E}">
        <p14:creationId xmlns:p14="http://schemas.microsoft.com/office/powerpoint/2010/main" val="245618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accent1"/>
                </a:solidFill>
                <a:latin typeface="+mj-lt"/>
              </a:defRPr>
            </a:lvl1pPr>
            <a:lvl2pPr marL="0" indent="0">
              <a:lnSpc>
                <a:spcPct val="100000"/>
              </a:lnSpc>
              <a:spcAft>
                <a:spcPts val="0"/>
              </a:spcAft>
              <a:defRPr sz="2400" b="0" cap="none" baseline="0">
                <a:solidFill>
                  <a:schemeClr val="accent1"/>
                </a:solidFill>
                <a:latin typeface="+mn-lt"/>
              </a:defRPr>
            </a:lvl2pPr>
            <a:lvl3pPr marL="0" indent="0">
              <a:lnSpc>
                <a:spcPct val="100000"/>
              </a:lnSpc>
              <a:spcAft>
                <a:spcPts val="0"/>
              </a:spcAft>
              <a:defRPr sz="1800" b="0" cap="none" baseline="0">
                <a:solidFill>
                  <a:schemeClr val="accent1"/>
                </a:solidFill>
                <a:latin typeface="+mn-lt"/>
              </a:defRPr>
            </a:lvl3pPr>
            <a:lvl4pPr marL="0" indent="0">
              <a:lnSpc>
                <a:spcPct val="100000"/>
              </a:lnSpc>
              <a:buNone/>
              <a:defRPr sz="1800" b="0" cap="none" baseline="0">
                <a:solidFill>
                  <a:schemeClr val="accent1"/>
                </a:solidFill>
                <a:latin typeface="+mn-lt"/>
              </a:defRPr>
            </a:lvl4pPr>
            <a:lvl5pPr marL="0" indent="0">
              <a:lnSpc>
                <a:spcPct val="100000"/>
              </a:lnSpc>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10879817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s-ES" dirty="0" err="1"/>
              <a:t>Click</a:t>
            </a:r>
            <a:r>
              <a:rPr lang="es-ES" dirty="0"/>
              <a:t> </a:t>
            </a:r>
            <a:r>
              <a:rPr lang="es-ES" dirty="0" err="1"/>
              <a:t>to</a:t>
            </a:r>
            <a:r>
              <a:rPr lang="es-ES" dirty="0"/>
              <a:t> </a:t>
            </a:r>
            <a:r>
              <a:rPr lang="es-ES" dirty="0" err="1"/>
              <a:t>edit</a:t>
            </a:r>
            <a:r>
              <a:rPr lang="es-ES" dirty="0"/>
              <a:t> </a:t>
            </a:r>
            <a:r>
              <a:rPr lang="es-ES" dirty="0" err="1"/>
              <a:t>title</a:t>
            </a:r>
            <a:endParaRPr lang="es-ES" dirty="0"/>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accent1"/>
                </a:solidFill>
                <a:latin typeface="+mj-lt"/>
              </a:defRPr>
            </a:lvl1pPr>
            <a:lvl2pPr marL="0" indent="0">
              <a:lnSpc>
                <a:spcPct val="100000"/>
              </a:lnSpc>
              <a:spcBef>
                <a:spcPts val="600"/>
              </a:spcBef>
              <a:spcAft>
                <a:spcPts val="0"/>
              </a:spcAft>
              <a:defRPr sz="2000" b="0" cap="none" baseline="0">
                <a:solidFill>
                  <a:schemeClr val="accent1"/>
                </a:solidFill>
                <a:latin typeface="+mn-lt"/>
              </a:defRPr>
            </a:lvl2pPr>
            <a:lvl3pPr marL="0" indent="0">
              <a:lnSpc>
                <a:spcPct val="100000"/>
              </a:lnSpc>
              <a:spcBef>
                <a:spcPts val="600"/>
              </a:spcBef>
              <a:spcAft>
                <a:spcPts val="0"/>
              </a:spcAft>
              <a:defRPr sz="1800" b="0" cap="none" baseline="0">
                <a:solidFill>
                  <a:schemeClr val="accent1"/>
                </a:solidFill>
                <a:latin typeface="+mn-lt"/>
              </a:defRPr>
            </a:lvl3pPr>
            <a:lvl4pPr marL="0" indent="0">
              <a:lnSpc>
                <a:spcPct val="100000"/>
              </a:lnSpc>
              <a:spcBef>
                <a:spcPts val="600"/>
              </a:spcBef>
              <a:buNone/>
              <a:defRPr sz="1800" b="0" cap="none" baseline="0">
                <a:solidFill>
                  <a:schemeClr val="accent1"/>
                </a:solidFill>
                <a:latin typeface="+mn-lt"/>
              </a:defRPr>
            </a:lvl4pPr>
            <a:lvl5pPr marL="0" indent="0">
              <a:lnSpc>
                <a:spcPct val="100000"/>
              </a:lnSpc>
              <a:spcBef>
                <a:spcPts val="600"/>
              </a:spcBef>
              <a:buNone/>
              <a:defRPr sz="1800" b="0" cap="none" baseline="0">
                <a:solidFill>
                  <a:schemeClr val="accent1"/>
                </a:solidFill>
                <a:latin typeface="+mn-lt"/>
              </a:defRPr>
            </a:lvl5pPr>
            <a:lvl6pPr marL="339717" indent="0">
              <a:buNone/>
              <a:defRPr/>
            </a:lvl6pPr>
            <a:lvl7pPr>
              <a:defRPr/>
            </a:lvl7pPr>
            <a:lvl8pPr>
              <a:defRPr/>
            </a:lvl8pPr>
          </a:lstStyle>
          <a:p>
            <a:pPr lvl="0"/>
            <a:r>
              <a:rPr lang="es-ES" dirty="0" err="1"/>
              <a:t>subtitle</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4131683690"/>
      </p:ext>
    </p:extLst>
  </p:cSld>
  <p:clrMapOvr>
    <a:masterClrMapping/>
  </p:clrMapOvr>
  <p:extLst mod="1">
    <p:ext uri="{DCECCB84-F9BA-43D5-87BE-67443E8EF086}">
      <p15:sldGuideLst xmlns:p15="http://schemas.microsoft.com/office/powerpoint/2012/main">
        <p15:guide id="1" pos="3840">
          <p15:clr>
            <a:srgbClr val="FBAE40"/>
          </p15:clr>
        </p15:guide>
        <p15:guide id="0" pos="60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EA41B4-D4BF-4DA2-B7E5-2A56F6106BD5}"/>
              </a:ext>
            </a:extLst>
          </p:cNvPr>
          <p:cNvGraphicFramePr>
            <a:graphicFrameLocks noChangeAspect="1"/>
          </p:cNvGraphicFramePr>
          <p:nvPr userDrawn="1">
            <p:custDataLst>
              <p:tags r:id="rId2"/>
            </p:custDataLst>
            <p:extLst>
              <p:ext uri="{D42A27DB-BD31-4B8C-83A1-F6EECF244321}">
                <p14:modId xmlns:p14="http://schemas.microsoft.com/office/powerpoint/2010/main" val="26135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10" name="think-cell Slide" r:id="rId5" imgW="594" imgH="595" progId="TCLayout.ActiveDocument.1">
                  <p:embed/>
                </p:oleObj>
              </mc:Choice>
              <mc:Fallback>
                <p:oleObj name="think-cell Slide" r:id="rId5" imgW="594" imgH="595" progId="TCLayout.ActiveDocument.1">
                  <p:embed/>
                  <p:pic>
                    <p:nvPicPr>
                      <p:cNvPr id="5" name="Object 4" hidden="1">
                        <a:extLst>
                          <a:ext uri="{FF2B5EF4-FFF2-40B4-BE49-F238E27FC236}">
                            <a16:creationId xmlns:a16="http://schemas.microsoft.com/office/drawing/2014/main" id="{ACEA41B4-D4BF-4DA2-B7E5-2A56F6106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D2282B-BA44-44FB-A86B-9BA5274A4BF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Content Placeholder 5"/>
          <p:cNvSpPr>
            <a:spLocks noGrp="1"/>
          </p:cNvSpPr>
          <p:nvPr>
            <p:ph sz="quarter" idx="18"/>
          </p:nvPr>
        </p:nvSpPr>
        <p:spPr>
          <a:xfrm>
            <a:off x="381000" y="1684171"/>
            <a:ext cx="11429999" cy="4834107"/>
          </a:xfrm>
          <a:prstGeom prst="rect">
            <a:avLst/>
          </a:prstGeom>
        </p:spPr>
        <p:txBody>
          <a:bodyPr/>
          <a:lstStyle>
            <a:lvl1pPr>
              <a:defRPr sz="1800"/>
            </a:lvl1pPr>
            <a:lvl2pPr>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11" name="Title 10"/>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4" name="Slide Number Placeholder 3"/>
          <p:cNvSpPr>
            <a:spLocks noGrp="1"/>
          </p:cNvSpPr>
          <p:nvPr>
            <p:ph type="sldNum" sz="quarter" idx="21"/>
          </p:nvPr>
        </p:nvSpPr>
        <p:spPr/>
        <p:txBody>
          <a:bodyPr/>
          <a:lstStyle/>
          <a:p>
            <a:fld id="{4F9AC08D-23A9-440E-BCB9-AA1E9877CC38}" type="slidenum">
              <a:rPr lang="es-ES" smtClean="0"/>
              <a:pPr/>
              <a:t>‹#›</a:t>
            </a:fld>
            <a:endParaRPr lang="es-ES" dirty="0"/>
          </a:p>
        </p:txBody>
      </p:sp>
      <p:sp>
        <p:nvSpPr>
          <p:cNvPr id="10" name="Content Placeholder 5">
            <a:extLst>
              <a:ext uri="{FF2B5EF4-FFF2-40B4-BE49-F238E27FC236}">
                <a16:creationId xmlns:a16="http://schemas.microsoft.com/office/drawing/2014/main" id="{B22B16B4-4354-493E-A07F-B68A7C450C1B}"/>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EACE151-B068-4138-B1B7-0121463833C9}"/>
              </a:ext>
            </a:extLst>
          </p:cNvPr>
          <p:cNvGraphicFramePr>
            <a:graphicFrameLocks noChangeAspect="1"/>
          </p:cNvGraphicFramePr>
          <p:nvPr userDrawn="1">
            <p:custDataLst>
              <p:tags r:id="rId2"/>
            </p:custDataLst>
            <p:extLst>
              <p:ext uri="{D42A27DB-BD31-4B8C-83A1-F6EECF244321}">
                <p14:modId xmlns:p14="http://schemas.microsoft.com/office/powerpoint/2010/main" val="322270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34"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3EACE151-B068-4138-B1B7-0121463833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BFA47E1-C790-48CA-ADC9-3DD4416B724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6" name="Content Placeholder 5"/>
          <p:cNvSpPr>
            <a:spLocks noGrp="1"/>
          </p:cNvSpPr>
          <p:nvPr>
            <p:ph sz="quarter" idx="18"/>
          </p:nvPr>
        </p:nvSpPr>
        <p:spPr>
          <a:xfrm>
            <a:off x="381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8" name="Content Placeholder 5"/>
          <p:cNvSpPr>
            <a:spLocks noGrp="1"/>
          </p:cNvSpPr>
          <p:nvPr>
            <p:ph sz="quarter" idx="19"/>
          </p:nvPr>
        </p:nvSpPr>
        <p:spPr>
          <a:xfrm>
            <a:off x="6096000" y="1684172"/>
            <a:ext cx="5715000" cy="4834106"/>
          </a:xfrm>
          <a:prstGeom prst="rect">
            <a:avLst/>
          </a:prstGeom>
        </p:spPr>
        <p:txBody>
          <a:bodyPr>
            <a:normAutofit/>
          </a:bodyPr>
          <a:lstStyle>
            <a:lvl1pPr>
              <a:defRPr sz="1800"/>
            </a:lvl1pPr>
            <a:lvl2pPr>
              <a:spcAft>
                <a:spcPts val="1200"/>
              </a:spcAft>
              <a:defRPr sz="1600"/>
            </a:lvl2pPr>
            <a:lvl3pPr marL="514338" indent="-230182">
              <a:buFont typeface="Graphik" panose="020B0503030202060203" pitchFamily="34" charset="0"/>
              <a:buChar char="–"/>
              <a:defRPr sz="1200"/>
            </a:lvl3pPr>
            <a:lvl5pPr marL="857229" indent="-177796">
              <a:buFont typeface="Graphik" panose="020B0503030202060203" pitchFamily="34" charset="0"/>
              <a:buChar char="–"/>
              <a:defRPr/>
            </a:lvl5p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p:txBody>
      </p:sp>
      <p:sp>
        <p:nvSpPr>
          <p:cNvPr id="21" name="Title 10">
            <a:extLst>
              <a:ext uri="{FF2B5EF4-FFF2-40B4-BE49-F238E27FC236}">
                <a16:creationId xmlns:a16="http://schemas.microsoft.com/office/drawing/2014/main" id="{5D820500-CA07-40AD-BA67-740B7CB033B0}"/>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22" name="Content Placeholder 5">
            <a:extLst>
              <a:ext uri="{FF2B5EF4-FFF2-40B4-BE49-F238E27FC236}">
                <a16:creationId xmlns:a16="http://schemas.microsoft.com/office/drawing/2014/main" id="{FA853C76-FE19-4C26-B372-49F91DA60A37}"/>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4293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D1B70A-5295-4682-904F-AE1C5323C131}"/>
              </a:ext>
            </a:extLst>
          </p:cNvPr>
          <p:cNvGraphicFramePr>
            <a:graphicFrameLocks noChangeAspect="1"/>
          </p:cNvGraphicFramePr>
          <p:nvPr userDrawn="1">
            <p:custDataLst>
              <p:tags r:id="rId2"/>
            </p:custDataLst>
            <p:extLst>
              <p:ext uri="{D42A27DB-BD31-4B8C-83A1-F6EECF244321}">
                <p14:modId xmlns:p14="http://schemas.microsoft.com/office/powerpoint/2010/main" val="142614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58" name="think-cell Slide" r:id="rId5" imgW="594" imgH="595" progId="TCLayout.ActiveDocument.1">
                  <p:embed/>
                </p:oleObj>
              </mc:Choice>
              <mc:Fallback>
                <p:oleObj name="think-cell Slide" r:id="rId5" imgW="594" imgH="595" progId="TCLayout.ActiveDocument.1">
                  <p:embed/>
                  <p:pic>
                    <p:nvPicPr>
                      <p:cNvPr id="3" name="Object 2" hidden="1">
                        <a:extLst>
                          <a:ext uri="{FF2B5EF4-FFF2-40B4-BE49-F238E27FC236}">
                            <a16:creationId xmlns:a16="http://schemas.microsoft.com/office/drawing/2014/main" id="{C5D1B70A-5295-4682-904F-AE1C5323C13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A35560-DD58-4DB3-B72C-7D92BEA36FC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10" name="Slide Number Placeholder 9"/>
          <p:cNvSpPr>
            <a:spLocks noGrp="1"/>
          </p:cNvSpPr>
          <p:nvPr>
            <p:ph type="sldNum" sz="quarter" idx="17"/>
          </p:nvPr>
        </p:nvSpPr>
        <p:spPr/>
        <p:txBody>
          <a:bodyPr/>
          <a:lstStyle/>
          <a:p>
            <a:fld id="{4F9AC08D-23A9-440E-BCB9-AA1E9877CC38}" type="slidenum">
              <a:rPr lang="es-ES" smtClean="0"/>
              <a:pPr/>
              <a:t>‹#›</a:t>
            </a:fld>
            <a:endParaRPr lang="es-ES" dirty="0"/>
          </a:p>
        </p:txBody>
      </p:sp>
      <p:sp>
        <p:nvSpPr>
          <p:cNvPr id="15" name="Title 10">
            <a:extLst>
              <a:ext uri="{FF2B5EF4-FFF2-40B4-BE49-F238E27FC236}">
                <a16:creationId xmlns:a16="http://schemas.microsoft.com/office/drawing/2014/main" id="{32812CB2-93D4-4C4F-9C10-8C82DA6B10C5}"/>
              </a:ext>
            </a:extLst>
          </p:cNvPr>
          <p:cNvSpPr>
            <a:spLocks noGrp="1"/>
          </p:cNvSpPr>
          <p:nvPr>
            <p:ph type="title" hasCustomPrompt="1"/>
          </p:nvPr>
        </p:nvSpPr>
        <p:spPr>
          <a:xfrm>
            <a:off x="381000" y="494515"/>
            <a:ext cx="11428561" cy="415498"/>
          </a:xfrm>
          <a:prstGeom prst="rect">
            <a:avLst/>
          </a:prstGeom>
        </p:spPr>
        <p:txBody>
          <a:bodyPr anchor="b"/>
          <a:lstStyle>
            <a:lvl1pPr>
              <a:lnSpc>
                <a:spcPts val="2400"/>
              </a:lnSpc>
              <a:defRPr b="0" cap="none"/>
            </a:lvl1p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16" name="Content Placeholder 5">
            <a:extLst>
              <a:ext uri="{FF2B5EF4-FFF2-40B4-BE49-F238E27FC236}">
                <a16:creationId xmlns:a16="http://schemas.microsoft.com/office/drawing/2014/main" id="{09A38D22-5395-40E4-9010-A8F5AC79B98E}"/>
              </a:ext>
            </a:extLst>
          </p:cNvPr>
          <p:cNvSpPr>
            <a:spLocks noGrp="1"/>
          </p:cNvSpPr>
          <p:nvPr>
            <p:ph sz="quarter" idx="23"/>
          </p:nvPr>
        </p:nvSpPr>
        <p:spPr>
          <a:xfrm>
            <a:off x="379562" y="1007530"/>
            <a:ext cx="11429999" cy="385154"/>
          </a:xfrm>
          <a:prstGeom prst="rect">
            <a:avLst/>
          </a:prstGeom>
        </p:spPr>
        <p:txBody>
          <a:bodyPr/>
          <a:lstStyle>
            <a:lvl1pPr marL="0" algn="l">
              <a:spcAft>
                <a:spcPts val="0"/>
              </a:spcAft>
              <a:defRPr sz="2000">
                <a:solidFill>
                  <a:schemeClr val="tx1">
                    <a:lumMod val="65000"/>
                    <a:lumOff val="35000"/>
                  </a:schemeClr>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00685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16462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s-ES" dirty="0" err="1"/>
              <a:t>Click</a:t>
            </a:r>
            <a:r>
              <a:rPr lang="es-ES" dirty="0"/>
              <a:t> </a:t>
            </a:r>
            <a:r>
              <a:rPr lang="es-ES" dirty="0" err="1"/>
              <a:t>to</a:t>
            </a:r>
            <a:r>
              <a:rPr lang="es-ES" dirty="0"/>
              <a:t>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s-ES" dirty="0" err="1"/>
              <a:t>fIrst</a:t>
            </a:r>
            <a:r>
              <a:rPr lang="es-ES" dirty="0"/>
              <a:t> </a:t>
            </a:r>
            <a:r>
              <a:rPr lang="es-ES" dirty="0" err="1"/>
              <a:t>level</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s-ES" dirty="0"/>
          </a:p>
        </p:txBody>
      </p:sp>
    </p:spTree>
    <p:extLst>
      <p:ext uri="{BB962C8B-B14F-4D97-AF65-F5344CB8AC3E}">
        <p14:creationId xmlns:p14="http://schemas.microsoft.com/office/powerpoint/2010/main" val="94606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5.xml"/><Relationship Id="rId7" Type="http://schemas.openxmlformats.org/officeDocument/2006/relationships/tags" Target="../tags/tag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vmlDrawing" Target="../drawings/vmlDrawing2.vml"/><Relationship Id="rId5" Type="http://schemas.openxmlformats.org/officeDocument/2006/relationships/theme" Target="../theme/theme2.xml"/><Relationship Id="rId10" Type="http://schemas.openxmlformats.org/officeDocument/2006/relationships/image" Target="../media/image1.emf"/><Relationship Id="rId4" Type="http://schemas.openxmlformats.org/officeDocument/2006/relationships/slideLayout" Target="../slideLayouts/slideLayout6.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6.v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tags" Target="../tags/tag13.xml"/><Relationship Id="rId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E1635F2-75D0-4BCB-A669-3F662574845D}"/>
              </a:ext>
            </a:extLst>
          </p:cNvPr>
          <p:cNvGraphicFramePr>
            <a:graphicFrameLocks noChangeAspect="1"/>
          </p:cNvGraphicFramePr>
          <p:nvPr userDrawn="1">
            <p:custDataLst>
              <p:tags r:id="rId5"/>
            </p:custDataLst>
            <p:extLst>
              <p:ext uri="{D42A27DB-BD31-4B8C-83A1-F6EECF244321}">
                <p14:modId xmlns:p14="http://schemas.microsoft.com/office/powerpoint/2010/main" val="206836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 name="think-cell Slide" r:id="rId7" imgW="594" imgH="595" progId="TCLayout.ActiveDocument.1">
                  <p:embed/>
                </p:oleObj>
              </mc:Choice>
              <mc:Fallback>
                <p:oleObj name="think-cell Slide" r:id="rId7" imgW="594" imgH="595" progId="TCLayout.ActiveDocument.1">
                  <p:embed/>
                  <p:pic>
                    <p:nvPicPr>
                      <p:cNvPr id="5" name="Object 4" hidden="1">
                        <a:extLst>
                          <a:ext uri="{FF2B5EF4-FFF2-40B4-BE49-F238E27FC236}">
                            <a16:creationId xmlns:a16="http://schemas.microsoft.com/office/drawing/2014/main" id="{BE1635F2-75D0-4BCB-A669-3F662574845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093492F-FA43-40C5-AAF2-82933ADAC9F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40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2"/>
          </a:xfrm>
          <a:prstGeom prst="rect">
            <a:avLst/>
          </a:prstGeom>
        </p:spPr>
        <p:txBody>
          <a:bodyPr vert="horz" lIns="0" tIns="45720" rIns="0" bIns="0" rtlCol="0" anchor="t" anchorCtr="0">
            <a:noAutofit/>
          </a:bodyPr>
          <a:lstStyle/>
          <a:p>
            <a:r>
              <a:rPr lang="en-US"/>
              <a:t>Click to edit Master title style</a:t>
            </a:r>
            <a:endParaRPr lang="es-E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8" r:id="rId2"/>
  </p:sldLayoutIdLst>
  <p:hf hdr="0"/>
  <p:txStyles>
    <p:titleStyle>
      <a:lvl1pPr marL="0" indent="0" algn="l" defTabSz="914377" rtl="0" eaLnBrk="1" latinLnBrk="0" hangingPunct="1">
        <a:lnSpc>
          <a:spcPct val="70000"/>
        </a:lnSpc>
        <a:spcBef>
          <a:spcPct val="0"/>
        </a:spcBef>
        <a:buNone/>
        <a:defRPr sz="4000" b="0" kern="1200" cap="none"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D22829-B151-4CA6-94D9-340876CC50BC}"/>
              </a:ext>
            </a:extLst>
          </p:cNvPr>
          <p:cNvGraphicFramePr>
            <a:graphicFrameLocks noChangeAspect="1"/>
          </p:cNvGraphicFramePr>
          <p:nvPr userDrawn="1">
            <p:custDataLst>
              <p:tags r:id="rId7"/>
            </p:custDataLst>
            <p:extLst>
              <p:ext uri="{D42A27DB-BD31-4B8C-83A1-F6EECF244321}">
                <p14:modId xmlns:p14="http://schemas.microsoft.com/office/powerpoint/2010/main" val="1359918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18" name="think-cell Slide" r:id="rId9" imgW="594" imgH="595" progId="TCLayout.ActiveDocument.1">
                  <p:embed/>
                </p:oleObj>
              </mc:Choice>
              <mc:Fallback>
                <p:oleObj name="think-cell Slide" r:id="rId9" imgW="594" imgH="595" progId="TCLayout.ActiveDocument.1">
                  <p:embed/>
                  <p:pic>
                    <p:nvPicPr>
                      <p:cNvPr id="7" name="Object 6" hidden="1">
                        <a:extLst>
                          <a:ext uri="{FF2B5EF4-FFF2-40B4-BE49-F238E27FC236}">
                            <a16:creationId xmlns:a16="http://schemas.microsoft.com/office/drawing/2014/main" id="{AED22829-B151-4CA6-94D9-340876CC50B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FF4F45F-21BF-4B64-A71B-073235630C4E}"/>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2400" b="0" i="0" baseline="0" dirty="0">
              <a:latin typeface="Arial Black" panose="020B0A04020102020204" pitchFamily="34" charset="0"/>
              <a:ea typeface="+mj-ea"/>
              <a:cs typeface="+mj-cs"/>
              <a:sym typeface="Arial Black" panose="020B0A04020102020204" pitchFamily="34" charset="0"/>
            </a:endParaRP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1" r:id="rId2"/>
    <p:sldLayoutId id="2147483702" r:id="rId3"/>
    <p:sldLayoutId id="2147483711" r:id="rId4"/>
  </p:sldLayoutIdLst>
  <p:hf hdr="0"/>
  <p:txStyles>
    <p:titleStyle>
      <a:lvl1pPr marL="0" indent="0" algn="l" defTabSz="914377" rtl="0" eaLnBrk="1" latinLnBrk="0" hangingPunct="1">
        <a:lnSpc>
          <a:spcPct val="70000"/>
        </a:lnSpc>
        <a:spcBef>
          <a:spcPct val="0"/>
        </a:spcBef>
        <a:buNone/>
        <a:defRPr sz="24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000" b="1" kern="1200" cap="none" baseline="0">
          <a:solidFill>
            <a:schemeClr val="accent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3953"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34" userDrawn="1">
          <p15:clr>
            <a:srgbClr val="F26B43"/>
          </p15:clr>
        </p15:guide>
        <p15:guide id="10" orient="horz" pos="4224" userDrawn="1">
          <p15:clr>
            <a:srgbClr val="F26B43"/>
          </p15:clr>
        </p15:guide>
        <p15:guide id="11" pos="3840" userDrawn="1">
          <p15:clr>
            <a:srgbClr val="F26B43"/>
          </p15:clr>
        </p15:guide>
        <p15:guide id="13" pos="3727" userDrawn="1">
          <p15:clr>
            <a:srgbClr val="F26B43"/>
          </p15:clr>
        </p15:guide>
        <p15:guide id="14" pos="7446" userDrawn="1">
          <p15:clr>
            <a:srgbClr val="F26B43"/>
          </p15:clr>
        </p15:guide>
        <p15:guide id="16" orient="horz" pos="232" userDrawn="1">
          <p15:clr>
            <a:srgbClr val="F26B43"/>
          </p15:clr>
        </p15:guide>
        <p15:guide id="17" orient="horz" pos="4088" userDrawn="1">
          <p15:clr>
            <a:srgbClr val="F26B43"/>
          </p15:clr>
        </p15:guide>
        <p15:guide id="18" orient="horz" pos="709" userDrawn="1">
          <p15:clr>
            <a:srgbClr val="F26B43"/>
          </p15:clr>
        </p15:guide>
        <p15:guide id="19" orient="horz" pos="1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3F01A1-AD7A-4AB8-8DDC-1D2F5CDA1839}"/>
              </a:ext>
            </a:extLst>
          </p:cNvPr>
          <p:cNvGraphicFramePr>
            <a:graphicFrameLocks noChangeAspect="1"/>
          </p:cNvGraphicFramePr>
          <p:nvPr userDrawn="1">
            <p:custDataLst>
              <p:tags r:id="rId4"/>
            </p:custDataLst>
            <p:extLst>
              <p:ext uri="{D42A27DB-BD31-4B8C-83A1-F6EECF244321}">
                <p14:modId xmlns:p14="http://schemas.microsoft.com/office/powerpoint/2010/main" val="51663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80" name="think-cell Slide" r:id="rId6" imgW="594" imgH="595" progId="TCLayout.ActiveDocument.1">
                  <p:embed/>
                </p:oleObj>
              </mc:Choice>
              <mc:Fallback>
                <p:oleObj name="think-cell Slide" r:id="rId6" imgW="594" imgH="595" progId="TCLayout.ActiveDocument.1">
                  <p:embed/>
                  <p:pic>
                    <p:nvPicPr>
                      <p:cNvPr id="7" name="Object 6" hidden="1">
                        <a:extLst>
                          <a:ext uri="{FF2B5EF4-FFF2-40B4-BE49-F238E27FC236}">
                            <a16:creationId xmlns:a16="http://schemas.microsoft.com/office/drawing/2014/main" id="{213F01A1-AD7A-4AB8-8DDC-1D2F5CDA183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11E81C0-2F11-4BBE-962B-9C84B7E26487}"/>
              </a:ext>
            </a:extLst>
          </p:cNvPr>
          <p:cNvSpPr/>
          <p:nvPr userDrawn="1">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s-ES" sz="36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s-ES" dirty="0" err="1"/>
              <a:t>Click</a:t>
            </a:r>
            <a:r>
              <a:rPr lang="es-ES" dirty="0"/>
              <a:t> </a:t>
            </a:r>
            <a:r>
              <a:rPr lang="es-ES" dirty="0" err="1"/>
              <a:t>to</a:t>
            </a:r>
            <a:r>
              <a:rPr lang="es-ES" dirty="0"/>
              <a:t> </a:t>
            </a:r>
            <a:r>
              <a:rPr lang="es-ES" dirty="0" err="1"/>
              <a:t>edit</a:t>
            </a:r>
            <a:r>
              <a:rPr lang="es-ES" dirty="0"/>
              <a:t> master </a:t>
            </a:r>
            <a:r>
              <a:rPr lang="es-ES" dirty="0" err="1"/>
              <a:t>title</a:t>
            </a:r>
            <a:r>
              <a:rPr lang="es-ES" dirty="0"/>
              <a:t> </a:t>
            </a:r>
            <a:r>
              <a:rPr lang="es-ES" dirty="0" err="1"/>
              <a:t>style</a:t>
            </a:r>
            <a:endParaRPr lang="es-ES" dirty="0"/>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s-ES" smtClean="0"/>
              <a:pPr/>
              <a:t>‹#›</a:t>
            </a:fld>
            <a:endParaRPr lang="es-E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Lst>
  <p:hf hdr="0"/>
  <p:txStyles>
    <p:titleStyle>
      <a:lvl1pPr marL="0"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none" baseline="0">
          <a:solidFill>
            <a:schemeClr val="accent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accent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pp.powerbi.com/view?r=eyJrIjoiMzE0OTc4ZDEtZTE0ZC00NWU1LWIyYmYtMDk1NDAxNmQyN2QyIiwidCI6IjA2ZDdlNTFiLTU4M2MtNDA4ZC05ZDY3LTQyNzI3YzcwM2NlNCIsImMiOjR9" TargetMode="External"/><Relationship Id="rId5" Type="http://schemas.openxmlformats.org/officeDocument/2006/relationships/image" Target="../media/image5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56.svg"/><Relationship Id="rId7"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0.jpeg"/></Relationships>
</file>

<file path=ppt/slides/_rels/slide17.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4.png"/><Relationship Id="rId16" Type="http://schemas.openxmlformats.org/officeDocument/2006/relationships/image" Target="../media/image73.svg"/><Relationship Id="rId1" Type="http://schemas.openxmlformats.org/officeDocument/2006/relationships/slideLayout" Target="../slideLayouts/slideLayout5.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49.jpeg"/><Relationship Id="rId9" Type="http://schemas.openxmlformats.org/officeDocument/2006/relationships/image" Target="../media/image66.png"/><Relationship Id="rId14" Type="http://schemas.openxmlformats.org/officeDocument/2006/relationships/image" Target="../media/image71.svg"/></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3.jpg"/><Relationship Id="rId5" Type="http://schemas.openxmlformats.org/officeDocument/2006/relationships/image" Target="../media/image79.png"/><Relationship Id="rId10" Type="http://schemas.openxmlformats.org/officeDocument/2006/relationships/image" Target="../media/image82.tiff"/><Relationship Id="rId4" Type="http://schemas.openxmlformats.org/officeDocument/2006/relationships/image" Target="../media/image78.pn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18" Type="http://schemas.openxmlformats.org/officeDocument/2006/relationships/image" Target="../media/image75.jpeg"/><Relationship Id="rId3" Type="http://schemas.openxmlformats.org/officeDocument/2006/relationships/image" Target="../media/image84.png"/><Relationship Id="rId7" Type="http://schemas.openxmlformats.org/officeDocument/2006/relationships/image" Target="../media/image94.tiff"/><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image" Target="../media/image91.png"/><Relationship Id="rId16"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93.tiff"/><Relationship Id="rId11" Type="http://schemas.openxmlformats.org/officeDocument/2006/relationships/image" Target="../media/image98.svg"/><Relationship Id="rId5" Type="http://schemas.openxmlformats.org/officeDocument/2006/relationships/image" Target="../media/image92.tiff"/><Relationship Id="rId15" Type="http://schemas.openxmlformats.org/officeDocument/2006/relationships/image" Target="../media/image102.svg"/><Relationship Id="rId10" Type="http://schemas.openxmlformats.org/officeDocument/2006/relationships/image" Target="../media/image97.png"/><Relationship Id="rId19" Type="http://schemas.openxmlformats.org/officeDocument/2006/relationships/image" Target="../media/image76.png"/><Relationship Id="rId4" Type="http://schemas.openxmlformats.org/officeDocument/2006/relationships/image" Target="../media/image82.tiff"/><Relationship Id="rId9" Type="http://schemas.openxmlformats.org/officeDocument/2006/relationships/image" Target="../media/image96.svg"/><Relationship Id="rId14" Type="http://schemas.openxmlformats.org/officeDocument/2006/relationships/image" Target="../media/image101.png"/></Relationships>
</file>

<file path=ppt/slides/_rels/slide22.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76.png"/><Relationship Id="rId3" Type="http://schemas.openxmlformats.org/officeDocument/2006/relationships/image" Target="../media/image105.png"/><Relationship Id="rId12" Type="http://schemas.openxmlformats.org/officeDocument/2006/relationships/image" Target="../media/image106.png"/><Relationship Id="rId17" Type="http://schemas.openxmlformats.org/officeDocument/2006/relationships/image" Target="../media/image75.jpeg"/><Relationship Id="rId2" Type="http://schemas.openxmlformats.org/officeDocument/2006/relationships/notesSlide" Target="../notesSlides/notesSlide15.xml"/><Relationship Id="rId16" Type="http://schemas.openxmlformats.org/officeDocument/2006/relationships/image" Target="../media/image110.svg"/><Relationship Id="rId1" Type="http://schemas.openxmlformats.org/officeDocument/2006/relationships/slideLayout" Target="../slideLayouts/slideLayout5.xml"/><Relationship Id="rId11" Type="http://schemas.openxmlformats.org/officeDocument/2006/relationships/image" Target="../media/image490.png"/><Relationship Id="rId15" Type="http://schemas.openxmlformats.org/officeDocument/2006/relationships/image" Target="../media/image109.png"/><Relationship Id="rId4" Type="http://schemas.openxmlformats.org/officeDocument/2006/relationships/image" Target="../media/image83.jpg"/><Relationship Id="rId14" Type="http://schemas.openxmlformats.org/officeDocument/2006/relationships/image" Target="../media/image108.jpg"/></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74.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 Type="http://schemas.openxmlformats.org/officeDocument/2006/relationships/image" Target="../media/image111.png"/><Relationship Id="rId16"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svg"/></Relationships>
</file>

<file path=ppt/slides/_rels/slide2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sv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30.svg"/><Relationship Id="rId11" Type="http://schemas.openxmlformats.org/officeDocument/2006/relationships/image" Target="../media/image118.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svg"/><Relationship Id="rId9" Type="http://schemas.openxmlformats.org/officeDocument/2006/relationships/image" Target="../media/image133.svg"/><Relationship Id="rId14" Type="http://schemas.openxmlformats.org/officeDocument/2006/relationships/image" Target="../media/image137.emf"/></Relationships>
</file>

<file path=ppt/slides/_rels/slide26.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49.jpeg"/><Relationship Id="rId3" Type="http://schemas.openxmlformats.org/officeDocument/2006/relationships/image" Target="../media/image123.png"/><Relationship Id="rId7" Type="http://schemas.openxmlformats.org/officeDocument/2006/relationships/image" Target="../media/image141.jpeg"/><Relationship Id="rId12" Type="http://schemas.openxmlformats.org/officeDocument/2006/relationships/image" Target="../media/image146.svg"/><Relationship Id="rId17" Type="http://schemas.openxmlformats.org/officeDocument/2006/relationships/image" Target="../media/image150.svg"/><Relationship Id="rId2" Type="http://schemas.openxmlformats.org/officeDocument/2006/relationships/image" Target="../media/image74.png"/><Relationship Id="rId16" Type="http://schemas.openxmlformats.org/officeDocument/2006/relationships/image" Target="../media/image149.png"/><Relationship Id="rId1" Type="http://schemas.openxmlformats.org/officeDocument/2006/relationships/slideLayout" Target="../slideLayouts/slideLayout5.xml"/><Relationship Id="rId6" Type="http://schemas.openxmlformats.org/officeDocument/2006/relationships/image" Target="../media/image140.jpe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8.svg"/><Relationship Id="rId10" Type="http://schemas.openxmlformats.org/officeDocument/2006/relationships/image" Target="../media/image144.sv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png"/></Relationships>
</file>

<file path=ppt/slides/_rels/slide27.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3" Type="http://schemas.openxmlformats.org/officeDocument/2006/relationships/image" Target="../media/image151.png"/><Relationship Id="rId7" Type="http://schemas.openxmlformats.org/officeDocument/2006/relationships/image" Target="../media/image154.svg"/><Relationship Id="rId12" Type="http://schemas.openxmlformats.org/officeDocument/2006/relationships/image" Target="../media/image159.png"/><Relationship Id="rId17" Type="http://schemas.openxmlformats.org/officeDocument/2006/relationships/image" Target="../media/image164.svg"/><Relationship Id="rId2" Type="http://schemas.openxmlformats.org/officeDocument/2006/relationships/image" Target="../media/image74.png"/><Relationship Id="rId16" Type="http://schemas.openxmlformats.org/officeDocument/2006/relationships/image" Target="../media/image163.png"/><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24.png"/><Relationship Id="rId15" Type="http://schemas.openxmlformats.org/officeDocument/2006/relationships/image" Target="../media/image162.svg"/><Relationship Id="rId10" Type="http://schemas.openxmlformats.org/officeDocument/2006/relationships/image" Target="../media/image157.png"/><Relationship Id="rId4" Type="http://schemas.openxmlformats.org/officeDocument/2006/relationships/image" Target="../media/image152.png"/><Relationship Id="rId9" Type="http://schemas.openxmlformats.org/officeDocument/2006/relationships/image" Target="../media/image156.svg"/><Relationship Id="rId14" Type="http://schemas.openxmlformats.org/officeDocument/2006/relationships/image" Target="../media/image16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3.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5.png"/><Relationship Id="rId10" Type="http://schemas.openxmlformats.org/officeDocument/2006/relationships/image" Target="../media/image37.svg"/><Relationship Id="rId4" Type="http://schemas.openxmlformats.org/officeDocument/2006/relationships/image" Target="../media/image34.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body of water with a city in the background&#10;&#10;Description automatically generated">
            <a:extLst>
              <a:ext uri="{FF2B5EF4-FFF2-40B4-BE49-F238E27FC236}">
                <a16:creationId xmlns:a16="http://schemas.microsoft.com/office/drawing/2014/main" id="{37EB0C04-08BF-4099-ADB4-B3688A222218}"/>
              </a:ext>
            </a:extLst>
          </p:cNvPr>
          <p:cNvPicPr>
            <a:picLocks noChangeAspect="1"/>
          </p:cNvPicPr>
          <p:nvPr/>
        </p:nvPicPr>
        <p:blipFill>
          <a:blip r:embed="rId2">
            <a:grayscl/>
            <a:alphaModFix amt="50000"/>
          </a:blip>
          <a:stretch>
            <a:fillRect/>
          </a:stretch>
        </p:blipFill>
        <p:spPr>
          <a:xfrm>
            <a:off x="0" y="0"/>
            <a:ext cx="12192000" cy="4764424"/>
          </a:xfrm>
          <a:prstGeom prst="rect">
            <a:avLst/>
          </a:prstGeom>
        </p:spPr>
      </p:pic>
      <p:sp>
        <p:nvSpPr>
          <p:cNvPr id="8" name="Title 1">
            <a:extLst>
              <a:ext uri="{FF2B5EF4-FFF2-40B4-BE49-F238E27FC236}">
                <a16:creationId xmlns:a16="http://schemas.microsoft.com/office/drawing/2014/main" id="{AD351160-C03C-4A52-98D2-D60994922401}"/>
              </a:ext>
            </a:extLst>
          </p:cNvPr>
          <p:cNvSpPr txBox="1">
            <a:spLocks/>
          </p:cNvSpPr>
          <p:nvPr/>
        </p:nvSpPr>
        <p:spPr>
          <a:xfrm>
            <a:off x="10073975" y="4369501"/>
            <a:ext cx="2002273" cy="423369"/>
          </a:xfrm>
          <a:prstGeom prst="rect">
            <a:avLst/>
          </a:prstGeom>
        </p:spPr>
        <p:txBody>
          <a:bodyPr vert="horz" lIns="0" tIns="0" rIns="0" bIns="0" rtlCol="0" anchor="t" anchorCtr="0">
            <a:noAutofit/>
          </a:bodyPr>
          <a:lstStyle>
            <a:lvl1pPr marL="0" indent="0" algn="l" defTabSz="914377" rtl="0" eaLnBrk="1" latinLnBrk="0" hangingPunct="1">
              <a:lnSpc>
                <a:spcPct val="70000"/>
              </a:lnSpc>
              <a:spcBef>
                <a:spcPct val="0"/>
              </a:spcBef>
              <a:buNone/>
              <a:defRPr sz="6000" b="0" kern="1200" cap="none" baseline="0">
                <a:solidFill>
                  <a:schemeClr val="tx1"/>
                </a:solidFill>
                <a:latin typeface="+mj-lt"/>
                <a:ea typeface="+mj-ea"/>
                <a:cs typeface="+mj-cs"/>
              </a:defRPr>
            </a:lvl1pPr>
          </a:lstStyle>
          <a:p>
            <a:pPr algn="ctr"/>
            <a:r>
              <a:rPr lang="en-US" sz="2000" dirty="0">
                <a:solidFill>
                  <a:schemeClr val="bg1"/>
                </a:solidFill>
              </a:rPr>
              <a:t>Apr 30</a:t>
            </a:r>
            <a:r>
              <a:rPr lang="en-US" sz="2000" baseline="30000" dirty="0">
                <a:solidFill>
                  <a:schemeClr val="bg1"/>
                </a:solidFill>
              </a:rPr>
              <a:t>th</a:t>
            </a:r>
            <a:r>
              <a:rPr lang="en-US" sz="2000" dirty="0">
                <a:solidFill>
                  <a:schemeClr val="bg1"/>
                </a:solidFill>
              </a:rPr>
              <a:t>, 2018</a:t>
            </a:r>
          </a:p>
        </p:txBody>
      </p:sp>
      <p:pic>
        <p:nvPicPr>
          <p:cNvPr id="10242" name="Picture 2" descr="Resultado de imagen para airbnb logo">
            <a:extLst>
              <a:ext uri="{FF2B5EF4-FFF2-40B4-BE49-F238E27FC236}">
                <a16:creationId xmlns:a16="http://schemas.microsoft.com/office/drawing/2014/main" id="{22F45BEA-B2F6-429F-939D-A40925B0D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2" y="5252104"/>
            <a:ext cx="3746761" cy="1170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sultado de imagen para columbia university logo">
            <a:extLst>
              <a:ext uri="{FF2B5EF4-FFF2-40B4-BE49-F238E27FC236}">
                <a16:creationId xmlns:a16="http://schemas.microsoft.com/office/drawing/2014/main" id="{12CCC895-C3B0-4CCE-921F-E81FACB7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66" y="4904085"/>
            <a:ext cx="5114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pic>
        <p:nvPicPr>
          <p:cNvPr id="2" name="Picture 1">
            <a:extLst>
              <a:ext uri="{FF2B5EF4-FFF2-40B4-BE49-F238E27FC236}">
                <a16:creationId xmlns:a16="http://schemas.microsoft.com/office/drawing/2014/main" id="{C4F88F35-C728-44EF-A521-3B114FF16033}"/>
              </a:ext>
            </a:extLst>
          </p:cNvPr>
          <p:cNvPicPr>
            <a:picLocks noChangeAspect="1"/>
          </p:cNvPicPr>
          <p:nvPr/>
        </p:nvPicPr>
        <p:blipFill>
          <a:blip r:embed="rId3"/>
          <a:stretch>
            <a:fillRect/>
          </a:stretch>
        </p:blipFill>
        <p:spPr>
          <a:xfrm>
            <a:off x="347812" y="1823123"/>
            <a:ext cx="7496693" cy="4786621"/>
          </a:xfrm>
          <a:prstGeom prst="rect">
            <a:avLst/>
          </a:prstGeom>
        </p:spPr>
      </p:pic>
    </p:spTree>
    <p:extLst>
      <p:ext uri="{BB962C8B-B14F-4D97-AF65-F5344CB8AC3E}">
        <p14:creationId xmlns:p14="http://schemas.microsoft.com/office/powerpoint/2010/main" val="228358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
        <p:nvSpPr>
          <p:cNvPr id="6" name="Rectangle 5">
            <a:extLst>
              <a:ext uri="{FF2B5EF4-FFF2-40B4-BE49-F238E27FC236}">
                <a16:creationId xmlns:a16="http://schemas.microsoft.com/office/drawing/2014/main" id="{4F66BCB8-B9E2-44E1-B4FC-FA4AF976B810}"/>
              </a:ext>
            </a:extLst>
          </p:cNvPr>
          <p:cNvSpPr/>
          <p:nvPr/>
        </p:nvSpPr>
        <p:spPr>
          <a:xfrm>
            <a:off x="1049079" y="3078125"/>
            <a:ext cx="6096000" cy="600164"/>
          </a:xfrm>
          <a:prstGeom prst="rect">
            <a:avLst/>
          </a:prstGeom>
        </p:spPr>
        <p:txBody>
          <a:bodyPr>
            <a:spAutoFit/>
          </a:bodyPr>
          <a:lstStyle/>
          <a:p>
            <a:r>
              <a:rPr lang="en-US" sz="1100" b="1" dirty="0">
                <a:latin typeface="Arial-BoldMT"/>
              </a:rPr>
              <a:t>Conclusions</a:t>
            </a:r>
          </a:p>
          <a:p>
            <a:endParaRPr lang="en-US" sz="1100" b="1" dirty="0">
              <a:latin typeface="Arial-BoldMT"/>
            </a:endParaRPr>
          </a:p>
          <a:p>
            <a:endParaRPr lang="en-US" sz="1100" b="1" dirty="0">
              <a:latin typeface="Arial-BoldMT"/>
            </a:endParaRPr>
          </a:p>
        </p:txBody>
      </p:sp>
    </p:spTree>
    <p:extLst>
      <p:ext uri="{BB962C8B-B14F-4D97-AF65-F5344CB8AC3E}">
        <p14:creationId xmlns:p14="http://schemas.microsoft.com/office/powerpoint/2010/main" val="199152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IN" dirty="0"/>
              <a:t>In summary, we analysed and built several models to       understand better the dynamics of </a:t>
            </a:r>
            <a:r>
              <a:rPr lang="en-IN" dirty="0" err="1"/>
              <a:t>AirBNB</a:t>
            </a:r>
            <a:r>
              <a:rPr lang="en-IN" dirty="0"/>
              <a:t> in NY</a:t>
            </a:r>
            <a:endParaRPr lang="en-US" dirty="0"/>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IN" dirty="0"/>
              <a:t>We focused on the 3 closest neighbourhoods to Columbia University to offer an option to friends and family attending commencement</a:t>
            </a:r>
            <a:endParaRPr lang="en-US" dirty="0"/>
          </a:p>
        </p:txBody>
      </p:sp>
      <p:sp>
        <p:nvSpPr>
          <p:cNvPr id="48" name="Google Shape;161;p26">
            <a:extLst>
              <a:ext uri="{FF2B5EF4-FFF2-40B4-BE49-F238E27FC236}">
                <a16:creationId xmlns:a16="http://schemas.microsoft.com/office/drawing/2014/main" id="{46FFE8A2-86FE-41CE-8976-258AF4BC9895}"/>
              </a:ext>
            </a:extLst>
          </p:cNvPr>
          <p:cNvSpPr/>
          <p:nvPr/>
        </p:nvSpPr>
        <p:spPr>
          <a:xfrm>
            <a:off x="510140" y="2321629"/>
            <a:ext cx="1439421"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49" name="Google Shape;163;p26">
            <a:extLst>
              <a:ext uri="{FF2B5EF4-FFF2-40B4-BE49-F238E27FC236}">
                <a16:creationId xmlns:a16="http://schemas.microsoft.com/office/drawing/2014/main" id="{941F7D09-6CF0-4B64-B66D-9952685DA95F}"/>
              </a:ext>
            </a:extLst>
          </p:cNvPr>
          <p:cNvSpPr txBox="1"/>
          <p:nvPr/>
        </p:nvSpPr>
        <p:spPr>
          <a:xfrm>
            <a:off x="635254" y="3311193"/>
            <a:ext cx="89213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Reviews</a:t>
            </a:r>
            <a:endParaRPr sz="900" dirty="0"/>
          </a:p>
        </p:txBody>
      </p:sp>
      <p:cxnSp>
        <p:nvCxnSpPr>
          <p:cNvPr id="50" name="Google Shape;164;p26">
            <a:extLst>
              <a:ext uri="{FF2B5EF4-FFF2-40B4-BE49-F238E27FC236}">
                <a16:creationId xmlns:a16="http://schemas.microsoft.com/office/drawing/2014/main" id="{B8F4A9B8-9BB7-4B8D-9650-BC68B09C7858}"/>
              </a:ext>
            </a:extLst>
          </p:cNvPr>
          <p:cNvCxnSpPr/>
          <p:nvPr/>
        </p:nvCxnSpPr>
        <p:spPr>
          <a:xfrm>
            <a:off x="981087" y="3204205"/>
            <a:ext cx="200466" cy="0"/>
          </a:xfrm>
          <a:prstGeom prst="straightConnector1">
            <a:avLst/>
          </a:prstGeom>
          <a:noFill/>
          <a:ln w="50800" cap="flat" cmpd="sng">
            <a:solidFill>
              <a:srgbClr val="FFFFFF"/>
            </a:solidFill>
            <a:prstDash val="solid"/>
            <a:miter lim="800000"/>
            <a:headEnd type="none" w="med" len="med"/>
            <a:tailEnd type="none" w="med" len="med"/>
          </a:ln>
        </p:spPr>
      </p:cxnSp>
      <p:sp>
        <p:nvSpPr>
          <p:cNvPr id="51" name="Google Shape;165;p26">
            <a:extLst>
              <a:ext uri="{FF2B5EF4-FFF2-40B4-BE49-F238E27FC236}">
                <a16:creationId xmlns:a16="http://schemas.microsoft.com/office/drawing/2014/main" id="{A3C5C606-8DB5-4D8A-8E58-CD9F3B88EB67}"/>
              </a:ext>
            </a:extLst>
          </p:cNvPr>
          <p:cNvSpPr txBox="1"/>
          <p:nvPr/>
        </p:nvSpPr>
        <p:spPr>
          <a:xfrm>
            <a:off x="1883219" y="2607859"/>
            <a:ext cx="1926163" cy="136576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cs typeface="Arial"/>
                <a:sym typeface="Arial"/>
              </a:rPr>
              <a:t>The amount of reviews and its consistency is one of the few available features that can help with a decision </a:t>
            </a:r>
            <a:endParaRPr sz="1200" dirty="0">
              <a:solidFill>
                <a:srgbClr val="393C41"/>
              </a:solidFill>
              <a:cs typeface="Arial"/>
              <a:sym typeface="Arial"/>
            </a:endParaRPr>
          </a:p>
        </p:txBody>
      </p:sp>
      <p:sp>
        <p:nvSpPr>
          <p:cNvPr id="52" name="Google Shape;166;p26">
            <a:extLst>
              <a:ext uri="{FF2B5EF4-FFF2-40B4-BE49-F238E27FC236}">
                <a16:creationId xmlns:a16="http://schemas.microsoft.com/office/drawing/2014/main" id="{5ABB9653-11A2-40D3-A2E1-BA2FFE1D9E10}"/>
              </a:ext>
            </a:extLst>
          </p:cNvPr>
          <p:cNvSpPr/>
          <p:nvPr/>
        </p:nvSpPr>
        <p:spPr>
          <a:xfrm>
            <a:off x="514673" y="3895894"/>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3" name="Google Shape;167;p26">
            <a:extLst>
              <a:ext uri="{FF2B5EF4-FFF2-40B4-BE49-F238E27FC236}">
                <a16:creationId xmlns:a16="http://schemas.microsoft.com/office/drawing/2014/main" id="{F2E4538A-8129-478F-A8C5-F94D31586B6B}"/>
              </a:ext>
            </a:extLst>
          </p:cNvPr>
          <p:cNvSpPr/>
          <p:nvPr/>
        </p:nvSpPr>
        <p:spPr>
          <a:xfrm>
            <a:off x="543265" y="2348633"/>
            <a:ext cx="1065081" cy="107406"/>
          </a:xfrm>
          <a:prstGeom prst="roundRect">
            <a:avLst>
              <a:gd name="adj" fmla="val 10800"/>
            </a:avLst>
          </a:prstGeom>
          <a:solidFill>
            <a:srgbClr val="49A19C"/>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4" name="Google Shape;172;p26">
            <a:extLst>
              <a:ext uri="{FF2B5EF4-FFF2-40B4-BE49-F238E27FC236}">
                <a16:creationId xmlns:a16="http://schemas.microsoft.com/office/drawing/2014/main" id="{A7B4BAA2-8138-41D8-BBF0-787320AA70E5}"/>
              </a:ext>
            </a:extLst>
          </p:cNvPr>
          <p:cNvSpPr/>
          <p:nvPr/>
        </p:nvSpPr>
        <p:spPr>
          <a:xfrm>
            <a:off x="510140" y="4357304"/>
            <a:ext cx="1439421"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5" name="Google Shape;174;p26">
            <a:extLst>
              <a:ext uri="{FF2B5EF4-FFF2-40B4-BE49-F238E27FC236}">
                <a16:creationId xmlns:a16="http://schemas.microsoft.com/office/drawing/2014/main" id="{438A1A87-8EFA-4036-BA1E-FB0FDF3B5B99}"/>
              </a:ext>
            </a:extLst>
          </p:cNvPr>
          <p:cNvSpPr txBox="1"/>
          <p:nvPr/>
        </p:nvSpPr>
        <p:spPr>
          <a:xfrm>
            <a:off x="664329" y="5443617"/>
            <a:ext cx="833983" cy="227335"/>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dirty="0">
                <a:solidFill>
                  <a:srgbClr val="FFFFFF"/>
                </a:solidFill>
                <a:latin typeface="Arial"/>
                <a:ea typeface="Arial"/>
                <a:cs typeface="Arial"/>
                <a:sym typeface="Arial"/>
              </a:rPr>
              <a:t>Price</a:t>
            </a:r>
            <a:endParaRPr sz="900" dirty="0"/>
          </a:p>
        </p:txBody>
      </p:sp>
      <p:sp>
        <p:nvSpPr>
          <p:cNvPr id="56" name="Google Shape;176;p26">
            <a:extLst>
              <a:ext uri="{FF2B5EF4-FFF2-40B4-BE49-F238E27FC236}">
                <a16:creationId xmlns:a16="http://schemas.microsoft.com/office/drawing/2014/main" id="{F6B2589E-13CB-4009-BAC6-1F36C3576151}"/>
              </a:ext>
            </a:extLst>
          </p:cNvPr>
          <p:cNvSpPr txBox="1"/>
          <p:nvPr/>
        </p:nvSpPr>
        <p:spPr>
          <a:xfrm>
            <a:off x="1886883" y="4605809"/>
            <a:ext cx="1876158" cy="119482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ea typeface="Arial"/>
                <a:cs typeface="Arial"/>
                <a:sym typeface="Arial"/>
              </a:rPr>
              <a:t>Price depends on the facilities and the services offered and not on reviews or location in this particular case </a:t>
            </a:r>
            <a:endParaRPr sz="900" dirty="0"/>
          </a:p>
        </p:txBody>
      </p:sp>
      <p:sp>
        <p:nvSpPr>
          <p:cNvPr id="57" name="Google Shape;177;p26">
            <a:extLst>
              <a:ext uri="{FF2B5EF4-FFF2-40B4-BE49-F238E27FC236}">
                <a16:creationId xmlns:a16="http://schemas.microsoft.com/office/drawing/2014/main" id="{523AC070-B09D-4E6E-877E-E74A0799D8A5}"/>
              </a:ext>
            </a:extLst>
          </p:cNvPr>
          <p:cNvSpPr txBox="1"/>
          <p:nvPr/>
        </p:nvSpPr>
        <p:spPr>
          <a:xfrm>
            <a:off x="2007711" y="5532273"/>
            <a:ext cx="1909823" cy="227335"/>
          </a:xfrm>
          <a:prstGeom prst="rect">
            <a:avLst/>
          </a:prstGeom>
          <a:no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8" name="Google Shape;178;p26">
            <a:extLst>
              <a:ext uri="{FF2B5EF4-FFF2-40B4-BE49-F238E27FC236}">
                <a16:creationId xmlns:a16="http://schemas.microsoft.com/office/drawing/2014/main" id="{3840B0DF-185C-4962-A662-4C660FDEF53D}"/>
              </a:ext>
            </a:extLst>
          </p:cNvPr>
          <p:cNvSpPr/>
          <p:nvPr/>
        </p:nvSpPr>
        <p:spPr>
          <a:xfrm>
            <a:off x="514673" y="5931570"/>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59" name="Google Shape;179;p26">
            <a:extLst>
              <a:ext uri="{FF2B5EF4-FFF2-40B4-BE49-F238E27FC236}">
                <a16:creationId xmlns:a16="http://schemas.microsoft.com/office/drawing/2014/main" id="{2FD87FD3-3570-43F8-BEBE-9D02C4B4E8A1}"/>
              </a:ext>
            </a:extLst>
          </p:cNvPr>
          <p:cNvSpPr/>
          <p:nvPr/>
        </p:nvSpPr>
        <p:spPr>
          <a:xfrm>
            <a:off x="543265" y="4384308"/>
            <a:ext cx="1065081" cy="107406"/>
          </a:xfrm>
          <a:prstGeom prst="roundRect">
            <a:avLst>
              <a:gd name="adj" fmla="val 10800"/>
            </a:avLst>
          </a:prstGeom>
          <a:solidFill>
            <a:srgbClr val="448EA9"/>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0" name="Google Shape;184;p26">
            <a:extLst>
              <a:ext uri="{FF2B5EF4-FFF2-40B4-BE49-F238E27FC236}">
                <a16:creationId xmlns:a16="http://schemas.microsoft.com/office/drawing/2014/main" id="{DEB7F5B0-C6BF-401C-A760-C3CCB2B81318}"/>
              </a:ext>
            </a:extLst>
          </p:cNvPr>
          <p:cNvSpPr/>
          <p:nvPr/>
        </p:nvSpPr>
        <p:spPr>
          <a:xfrm>
            <a:off x="4250752" y="2323190"/>
            <a:ext cx="1439422" cy="1813540"/>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1" name="Google Shape;186;p26">
            <a:extLst>
              <a:ext uri="{FF2B5EF4-FFF2-40B4-BE49-F238E27FC236}">
                <a16:creationId xmlns:a16="http://schemas.microsoft.com/office/drawing/2014/main" id="{47BE127C-6A4D-461F-A27F-7380D5611DEC}"/>
              </a:ext>
            </a:extLst>
          </p:cNvPr>
          <p:cNvSpPr txBox="1"/>
          <p:nvPr/>
        </p:nvSpPr>
        <p:spPr>
          <a:xfrm>
            <a:off x="4403859" y="3312754"/>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1200" b="1">
                <a:solidFill>
                  <a:srgbClr val="FFFFFF"/>
                </a:solidFill>
                <a:latin typeface="Arial"/>
                <a:ea typeface="Arial"/>
                <a:cs typeface="Arial"/>
                <a:sym typeface="Arial"/>
              </a:rPr>
              <a:t>Sentiment Analysis</a:t>
            </a:r>
            <a:endParaRPr sz="900"/>
          </a:p>
        </p:txBody>
      </p:sp>
      <p:cxnSp>
        <p:nvCxnSpPr>
          <p:cNvPr id="62" name="Google Shape;187;p26">
            <a:extLst>
              <a:ext uri="{FF2B5EF4-FFF2-40B4-BE49-F238E27FC236}">
                <a16:creationId xmlns:a16="http://schemas.microsoft.com/office/drawing/2014/main" id="{1832B0FC-2E0B-48BF-8056-BC9B7F3CE84D}"/>
              </a:ext>
            </a:extLst>
          </p:cNvPr>
          <p:cNvCxnSpPr/>
          <p:nvPr/>
        </p:nvCxnSpPr>
        <p:spPr>
          <a:xfrm>
            <a:off x="4720618" y="3205766"/>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3" name="Google Shape;188;p26">
            <a:extLst>
              <a:ext uri="{FF2B5EF4-FFF2-40B4-BE49-F238E27FC236}">
                <a16:creationId xmlns:a16="http://schemas.microsoft.com/office/drawing/2014/main" id="{5E2DAABD-425E-433C-8193-191E840B22FF}"/>
              </a:ext>
            </a:extLst>
          </p:cNvPr>
          <p:cNvSpPr txBox="1"/>
          <p:nvPr/>
        </p:nvSpPr>
        <p:spPr>
          <a:xfrm>
            <a:off x="5606195" y="2499832"/>
            <a:ext cx="2157396"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All 3 Target </a:t>
            </a:r>
            <a:r>
              <a:rPr lang="en-US" sz="1200" dirty="0" err="1">
                <a:solidFill>
                  <a:srgbClr val="393C41"/>
                </a:solidFill>
                <a:latin typeface="Arial"/>
                <a:ea typeface="Arial"/>
                <a:cs typeface="Arial"/>
                <a:sym typeface="Arial"/>
              </a:rPr>
              <a:t>Neighbourhouds</a:t>
            </a:r>
            <a:r>
              <a:rPr lang="en-US" sz="1200" dirty="0">
                <a:solidFill>
                  <a:srgbClr val="393C41"/>
                </a:solidFill>
                <a:latin typeface="Arial"/>
                <a:ea typeface="Arial"/>
                <a:cs typeface="Arial"/>
                <a:sym typeface="Arial"/>
              </a:rPr>
              <a:t> share virtually the same perception based on the available reviews, therefore this is not a relevant decision maker in this particular situation</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sp>
        <p:nvSpPr>
          <p:cNvPr id="64" name="Google Shape;189;p26">
            <a:extLst>
              <a:ext uri="{FF2B5EF4-FFF2-40B4-BE49-F238E27FC236}">
                <a16:creationId xmlns:a16="http://schemas.microsoft.com/office/drawing/2014/main" id="{CBCA85C6-96C5-44FF-A4CA-4E9DCED99993}"/>
              </a:ext>
            </a:extLst>
          </p:cNvPr>
          <p:cNvSpPr/>
          <p:nvPr/>
        </p:nvSpPr>
        <p:spPr>
          <a:xfrm>
            <a:off x="4255285" y="3897455"/>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5" name="Google Shape;190;p26">
            <a:extLst>
              <a:ext uri="{FF2B5EF4-FFF2-40B4-BE49-F238E27FC236}">
                <a16:creationId xmlns:a16="http://schemas.microsoft.com/office/drawing/2014/main" id="{ECC5A8B2-B9D0-4314-9E9D-A2386C5FF587}"/>
              </a:ext>
            </a:extLst>
          </p:cNvPr>
          <p:cNvSpPr/>
          <p:nvPr/>
        </p:nvSpPr>
        <p:spPr>
          <a:xfrm>
            <a:off x="4283877" y="2350194"/>
            <a:ext cx="1065081" cy="107406"/>
          </a:xfrm>
          <a:prstGeom prst="roundRect">
            <a:avLst>
              <a:gd name="adj" fmla="val 10800"/>
            </a:avLst>
          </a:prstGeom>
          <a:solidFill>
            <a:srgbClr val="5074A7"/>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6" name="Google Shape;195;p26">
            <a:extLst>
              <a:ext uri="{FF2B5EF4-FFF2-40B4-BE49-F238E27FC236}">
                <a16:creationId xmlns:a16="http://schemas.microsoft.com/office/drawing/2014/main" id="{D0A12B60-E3B7-4DA7-908B-192587959D7C}"/>
              </a:ext>
            </a:extLst>
          </p:cNvPr>
          <p:cNvSpPr/>
          <p:nvPr/>
        </p:nvSpPr>
        <p:spPr>
          <a:xfrm>
            <a:off x="4250752" y="4358865"/>
            <a:ext cx="1439422" cy="1813541"/>
          </a:xfrm>
          <a:custGeom>
            <a:avLst/>
            <a:gdLst/>
            <a:ahLst/>
            <a:cxnLst/>
            <a:rect l="l" t="t" r="r" b="b"/>
            <a:pathLst>
              <a:path w="21600" h="21528" extrusionOk="0">
                <a:moveTo>
                  <a:pt x="0" y="1068"/>
                </a:moveTo>
                <a:lnTo>
                  <a:pt x="0" y="18076"/>
                </a:lnTo>
                <a:cubicBezTo>
                  <a:pt x="13" y="18916"/>
                  <a:pt x="409" y="19724"/>
                  <a:pt x="1115" y="20351"/>
                </a:cubicBezTo>
                <a:cubicBezTo>
                  <a:pt x="1942" y="21085"/>
                  <a:pt x="3119" y="21511"/>
                  <a:pt x="4362" y="21526"/>
                </a:cubicBezTo>
                <a:lnTo>
                  <a:pt x="21600" y="21526"/>
                </a:lnTo>
                <a:cubicBezTo>
                  <a:pt x="20101" y="21570"/>
                  <a:pt x="18673" y="21020"/>
                  <a:pt x="17793" y="20059"/>
                </a:cubicBezTo>
                <a:cubicBezTo>
                  <a:pt x="17208" y="19420"/>
                  <a:pt x="16915" y="18644"/>
                  <a:pt x="16961" y="17856"/>
                </a:cubicBezTo>
                <a:lnTo>
                  <a:pt x="16961" y="1188"/>
                </a:lnTo>
                <a:cubicBezTo>
                  <a:pt x="16993" y="930"/>
                  <a:pt x="16906" y="672"/>
                  <a:pt x="16717" y="461"/>
                </a:cubicBezTo>
                <a:cubicBezTo>
                  <a:pt x="16432" y="144"/>
                  <a:pt x="15955" y="-30"/>
                  <a:pt x="15465" y="4"/>
                </a:cubicBezTo>
                <a:lnTo>
                  <a:pt x="1455" y="4"/>
                </a:lnTo>
                <a:cubicBezTo>
                  <a:pt x="1057" y="-11"/>
                  <a:pt x="671" y="109"/>
                  <a:pt x="393" y="333"/>
                </a:cubicBezTo>
                <a:cubicBezTo>
                  <a:pt x="149" y="530"/>
                  <a:pt x="9" y="793"/>
                  <a:pt x="0" y="1068"/>
                </a:cubicBezTo>
                <a:close/>
              </a:path>
            </a:pathLst>
          </a:cu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67" name="Google Shape;197;p26">
            <a:extLst>
              <a:ext uri="{FF2B5EF4-FFF2-40B4-BE49-F238E27FC236}">
                <a16:creationId xmlns:a16="http://schemas.microsoft.com/office/drawing/2014/main" id="{7E191F5A-2141-4C83-B395-86974434E74E}"/>
              </a:ext>
            </a:extLst>
          </p:cNvPr>
          <p:cNvSpPr txBox="1"/>
          <p:nvPr/>
        </p:nvSpPr>
        <p:spPr>
          <a:xfrm>
            <a:off x="4403859" y="5348430"/>
            <a:ext cx="833983" cy="420832"/>
          </a:xfrm>
          <a:prstGeom prst="rect">
            <a:avLst/>
          </a:prstGeom>
          <a:noFill/>
          <a:ln>
            <a:noFill/>
          </a:ln>
        </p:spPr>
        <p:txBody>
          <a:bodyPr spcFirstLastPara="1" wrap="square" lIns="25400" tIns="25400" rIns="25400" bIns="25400" anchor="ctr" anchorCtr="0">
            <a:noAutofit/>
          </a:bodyPr>
          <a:lstStyle/>
          <a:p>
            <a:pPr algn="ctr">
              <a:lnSpc>
                <a:spcPct val="110000"/>
              </a:lnSpc>
              <a:buClr>
                <a:srgbClr val="FFFFFF"/>
              </a:buClr>
              <a:buSzPts val="2400"/>
            </a:pPr>
            <a:r>
              <a:rPr lang="en-US" sz="800" b="1" dirty="0" err="1">
                <a:solidFill>
                  <a:srgbClr val="FFFFFF"/>
                </a:solidFill>
                <a:latin typeface="Arial"/>
                <a:ea typeface="Arial"/>
                <a:cs typeface="Arial"/>
                <a:sym typeface="Arial"/>
              </a:rPr>
              <a:t>Neighbourhood</a:t>
            </a:r>
            <a:endParaRPr sz="400" dirty="0"/>
          </a:p>
        </p:txBody>
      </p:sp>
      <p:cxnSp>
        <p:nvCxnSpPr>
          <p:cNvPr id="68" name="Google Shape;198;p26">
            <a:extLst>
              <a:ext uri="{FF2B5EF4-FFF2-40B4-BE49-F238E27FC236}">
                <a16:creationId xmlns:a16="http://schemas.microsoft.com/office/drawing/2014/main" id="{84A193D3-3DF8-4B2C-AA27-92D14D0E9917}"/>
              </a:ext>
            </a:extLst>
          </p:cNvPr>
          <p:cNvCxnSpPr/>
          <p:nvPr/>
        </p:nvCxnSpPr>
        <p:spPr>
          <a:xfrm>
            <a:off x="4720618" y="524144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69" name="Google Shape;199;p26">
            <a:extLst>
              <a:ext uri="{FF2B5EF4-FFF2-40B4-BE49-F238E27FC236}">
                <a16:creationId xmlns:a16="http://schemas.microsoft.com/office/drawing/2014/main" id="{05EC3642-949B-4C8A-A30E-6576EA263003}"/>
              </a:ext>
            </a:extLst>
          </p:cNvPr>
          <p:cNvSpPr/>
          <p:nvPr/>
        </p:nvSpPr>
        <p:spPr>
          <a:xfrm>
            <a:off x="4255285" y="5933131"/>
            <a:ext cx="1398396" cy="240347"/>
          </a:xfrm>
          <a:custGeom>
            <a:avLst/>
            <a:gdLst/>
            <a:ahLst/>
            <a:cxnLst/>
            <a:rect l="l" t="t" r="r" b="b"/>
            <a:pathLst>
              <a:path w="21600" h="21600" extrusionOk="0">
                <a:moveTo>
                  <a:pt x="17479" y="0"/>
                </a:moveTo>
                <a:cubicBezTo>
                  <a:pt x="14637" y="4526"/>
                  <a:pt x="11703" y="6823"/>
                  <a:pt x="8756" y="6832"/>
                </a:cubicBezTo>
                <a:cubicBezTo>
                  <a:pt x="5798" y="6840"/>
                  <a:pt x="2853" y="4542"/>
                  <a:pt x="0" y="0"/>
                </a:cubicBezTo>
                <a:cubicBezTo>
                  <a:pt x="185" y="5217"/>
                  <a:pt x="631" y="10000"/>
                  <a:pt x="1282" y="13747"/>
                </a:cubicBezTo>
                <a:cubicBezTo>
                  <a:pt x="2109" y="18511"/>
                  <a:pt x="3212" y="21311"/>
                  <a:pt x="4375" y="21600"/>
                </a:cubicBezTo>
                <a:lnTo>
                  <a:pt x="21600" y="21600"/>
                </a:lnTo>
                <a:cubicBezTo>
                  <a:pt x="20398" y="20918"/>
                  <a:pt x="19288" y="17558"/>
                  <a:pt x="18501" y="12222"/>
                </a:cubicBezTo>
                <a:cubicBezTo>
                  <a:pt x="17986" y="8725"/>
                  <a:pt x="17634" y="4517"/>
                  <a:pt x="17479" y="0"/>
                </a:cubicBezTo>
                <a:close/>
              </a:path>
            </a:pathLst>
          </a:custGeom>
          <a:solidFill>
            <a:srgbClr val="000000">
              <a:alpha val="3921"/>
            </a:srgbClr>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0" name="Google Shape;200;p26">
            <a:extLst>
              <a:ext uri="{FF2B5EF4-FFF2-40B4-BE49-F238E27FC236}">
                <a16:creationId xmlns:a16="http://schemas.microsoft.com/office/drawing/2014/main" id="{5F7F1B1B-05E4-41EE-88AD-34E45E01F76F}"/>
              </a:ext>
            </a:extLst>
          </p:cNvPr>
          <p:cNvSpPr/>
          <p:nvPr/>
        </p:nvSpPr>
        <p:spPr>
          <a:xfrm>
            <a:off x="4283877" y="4385869"/>
            <a:ext cx="1065081" cy="107406"/>
          </a:xfrm>
          <a:prstGeom prst="roundRect">
            <a:avLst>
              <a:gd name="adj" fmla="val 10800"/>
            </a:avLst>
          </a:prstGeom>
          <a:solidFill>
            <a:srgbClr val="5A679E"/>
          </a:solidFill>
          <a:ln>
            <a:noFill/>
          </a:ln>
        </p:spPr>
        <p:txBody>
          <a:bodyPr spcFirstLastPara="1" wrap="square" lIns="25400" tIns="25400" rIns="25400" bIns="25400" anchor="ctr" anchorCtr="0">
            <a:noAutofit/>
          </a:bodyPr>
          <a:lstStyle/>
          <a:p>
            <a:pPr algn="ctr"/>
            <a:endParaRPr sz="1500" b="1">
              <a:solidFill>
                <a:srgbClr val="000000"/>
              </a:solidFill>
              <a:latin typeface="Helvetica Neue"/>
              <a:ea typeface="Helvetica Neue"/>
              <a:cs typeface="Helvetica Neue"/>
              <a:sym typeface="Helvetica Neue"/>
            </a:endParaRPr>
          </a:p>
        </p:txBody>
      </p:sp>
      <p:sp>
        <p:nvSpPr>
          <p:cNvPr id="71" name="Google Shape;201;p26">
            <a:extLst>
              <a:ext uri="{FF2B5EF4-FFF2-40B4-BE49-F238E27FC236}">
                <a16:creationId xmlns:a16="http://schemas.microsoft.com/office/drawing/2014/main" id="{582E2089-CA1F-4C52-82F5-536A927F7A90}"/>
              </a:ext>
            </a:extLst>
          </p:cNvPr>
          <p:cNvSpPr txBox="1"/>
          <p:nvPr/>
        </p:nvSpPr>
        <p:spPr>
          <a:xfrm>
            <a:off x="5606195" y="4575907"/>
            <a:ext cx="1917928" cy="1458150"/>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200" dirty="0">
                <a:solidFill>
                  <a:srgbClr val="393C41"/>
                </a:solidFill>
                <a:latin typeface="Arial"/>
                <a:ea typeface="Arial"/>
                <a:cs typeface="Arial"/>
                <a:sym typeface="Arial"/>
              </a:rPr>
              <a:t>Morningside Heights has the less amount of options, followed by UWS. Harlem has the most available listings</a:t>
            </a:r>
            <a:endParaRPr sz="900" dirty="0"/>
          </a:p>
          <a:p>
            <a:pPr marL="171450" indent="-171450" algn="ctr">
              <a:buSzPct val="100000"/>
              <a:buFont typeface="Arial" panose="020B0604020202020204" pitchFamily="34" charset="0"/>
              <a:buChar char="•"/>
            </a:pPr>
            <a:endParaRPr sz="1200" dirty="0">
              <a:solidFill>
                <a:srgbClr val="393C41"/>
              </a:solidFill>
              <a:latin typeface="Arial"/>
              <a:ea typeface="Arial"/>
              <a:cs typeface="Arial"/>
              <a:sym typeface="Arial"/>
            </a:endParaRPr>
          </a:p>
        </p:txBody>
      </p:sp>
      <p:pic>
        <p:nvPicPr>
          <p:cNvPr id="82" name="Graphic 81" descr="Smiling Face with Solid Fill">
            <a:extLst>
              <a:ext uri="{FF2B5EF4-FFF2-40B4-BE49-F238E27FC236}">
                <a16:creationId xmlns:a16="http://schemas.microsoft.com/office/drawing/2014/main" id="{F5043B66-FA41-4186-8612-8E22D407A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0844" y="2708853"/>
            <a:ext cx="376444" cy="376444"/>
          </a:xfrm>
          <a:prstGeom prst="rect">
            <a:avLst/>
          </a:prstGeom>
        </p:spPr>
      </p:pic>
      <p:pic>
        <p:nvPicPr>
          <p:cNvPr id="83" name="Graphic 82" descr="Sad Face with Solid Fill">
            <a:extLst>
              <a:ext uri="{FF2B5EF4-FFF2-40B4-BE49-F238E27FC236}">
                <a16:creationId xmlns:a16="http://schemas.microsoft.com/office/drawing/2014/main" id="{7F198DCA-7BF7-4A58-B142-4DF1CA93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875" y="2535811"/>
            <a:ext cx="376444" cy="376444"/>
          </a:xfrm>
          <a:prstGeom prst="rect">
            <a:avLst/>
          </a:prstGeom>
        </p:spPr>
      </p:pic>
      <p:pic>
        <p:nvPicPr>
          <p:cNvPr id="84" name="Graphic 83" descr="City">
            <a:extLst>
              <a:ext uri="{FF2B5EF4-FFF2-40B4-BE49-F238E27FC236}">
                <a16:creationId xmlns:a16="http://schemas.microsoft.com/office/drawing/2014/main" id="{D712752A-4985-495A-AFCD-B9236AFBC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9452" y="4502293"/>
            <a:ext cx="714295" cy="714295"/>
          </a:xfrm>
          <a:prstGeom prst="rect">
            <a:avLst/>
          </a:prstGeom>
        </p:spPr>
      </p:pic>
      <p:pic>
        <p:nvPicPr>
          <p:cNvPr id="85" name="Graphic 84" descr="Piggy Bank">
            <a:extLst>
              <a:ext uri="{FF2B5EF4-FFF2-40B4-BE49-F238E27FC236}">
                <a16:creationId xmlns:a16="http://schemas.microsoft.com/office/drawing/2014/main" id="{5771FA82-FFCA-4937-B048-1121C90B6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280" y="4496672"/>
            <a:ext cx="664080" cy="664080"/>
          </a:xfrm>
          <a:prstGeom prst="rect">
            <a:avLst/>
          </a:prstGeom>
        </p:spPr>
      </p:pic>
      <p:pic>
        <p:nvPicPr>
          <p:cNvPr id="86" name="Graphic 85" descr="Users">
            <a:extLst>
              <a:ext uri="{FF2B5EF4-FFF2-40B4-BE49-F238E27FC236}">
                <a16:creationId xmlns:a16="http://schemas.microsoft.com/office/drawing/2014/main" id="{2C104942-3DC3-4885-A587-6486A43336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096" y="2457600"/>
            <a:ext cx="702449" cy="702449"/>
          </a:xfrm>
          <a:prstGeom prst="rect">
            <a:avLst/>
          </a:prstGeom>
        </p:spPr>
      </p:pic>
      <p:cxnSp>
        <p:nvCxnSpPr>
          <p:cNvPr id="87" name="Google Shape;198;p26">
            <a:extLst>
              <a:ext uri="{FF2B5EF4-FFF2-40B4-BE49-F238E27FC236}">
                <a16:creationId xmlns:a16="http://schemas.microsoft.com/office/drawing/2014/main" id="{39370D19-F5CB-41B6-AC7E-A91664291C85}"/>
              </a:ext>
            </a:extLst>
          </p:cNvPr>
          <p:cNvCxnSpPr/>
          <p:nvPr/>
        </p:nvCxnSpPr>
        <p:spPr>
          <a:xfrm>
            <a:off x="981087" y="5251602"/>
            <a:ext cx="200467" cy="0"/>
          </a:xfrm>
          <a:prstGeom prst="straightConnector1">
            <a:avLst/>
          </a:prstGeom>
          <a:noFill/>
          <a:ln w="50800" cap="flat" cmpd="sng">
            <a:solidFill>
              <a:srgbClr val="FFFFFF"/>
            </a:solidFill>
            <a:prstDash val="solid"/>
            <a:miter lim="800000"/>
            <a:headEnd type="none" w="med" len="med"/>
            <a:tailEnd type="none" w="med" len="med"/>
          </a:ln>
        </p:spPr>
      </p:cxnSp>
      <p:sp>
        <p:nvSpPr>
          <p:cNvPr id="88" name="TextBox 87">
            <a:extLst>
              <a:ext uri="{FF2B5EF4-FFF2-40B4-BE49-F238E27FC236}">
                <a16:creationId xmlns:a16="http://schemas.microsoft.com/office/drawing/2014/main" id="{506580AA-F2D8-40B8-8B60-C9D35BB5077B}"/>
              </a:ext>
            </a:extLst>
          </p:cNvPr>
          <p:cNvSpPr txBox="1"/>
          <p:nvPr/>
        </p:nvSpPr>
        <p:spPr>
          <a:xfrm>
            <a:off x="544992" y="1799571"/>
            <a:ext cx="7022164" cy="215444"/>
          </a:xfrm>
          <a:prstGeom prst="rect">
            <a:avLst/>
          </a:prstGeom>
          <a:noFill/>
        </p:spPr>
        <p:txBody>
          <a:bodyPr vert="horz" wrap="square" lIns="0" tIns="0" rIns="0" bIns="0" rtlCol="0" anchor="ctr">
            <a:spAutoFit/>
          </a:bodyPr>
          <a:lstStyle/>
          <a:p>
            <a:r>
              <a:rPr lang="en-US" sz="1400" b="1" dirty="0">
                <a:solidFill>
                  <a:schemeClr val="accent1"/>
                </a:solidFill>
              </a:rPr>
              <a:t>The following are the main conclusions on the various analysis performed:</a:t>
            </a:r>
          </a:p>
        </p:txBody>
      </p:sp>
      <p:sp>
        <p:nvSpPr>
          <p:cNvPr id="91" name="Slide Number Placeholder 1">
            <a:extLst>
              <a:ext uri="{FF2B5EF4-FFF2-40B4-BE49-F238E27FC236}">
                <a16:creationId xmlns:a16="http://schemas.microsoft.com/office/drawing/2014/main" id="{D212F906-7BDB-4E8A-BEED-13BC91AE311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12</a:t>
            </a:fld>
            <a:endParaRPr lang="es-ES" dirty="0"/>
          </a:p>
        </p:txBody>
      </p:sp>
      <p:sp>
        <p:nvSpPr>
          <p:cNvPr id="89" name="TextBox 88">
            <a:extLst>
              <a:ext uri="{FF2B5EF4-FFF2-40B4-BE49-F238E27FC236}">
                <a16:creationId xmlns:a16="http://schemas.microsoft.com/office/drawing/2014/main" id="{31BF26D9-718D-41BE-9F29-5372B6711704}"/>
              </a:ext>
            </a:extLst>
          </p:cNvPr>
          <p:cNvSpPr txBox="1"/>
          <p:nvPr/>
        </p:nvSpPr>
        <p:spPr>
          <a:xfrm>
            <a:off x="8646374" y="3671238"/>
            <a:ext cx="3107985" cy="133200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2" name="TextBox 91">
            <a:extLst>
              <a:ext uri="{FF2B5EF4-FFF2-40B4-BE49-F238E27FC236}">
                <a16:creationId xmlns:a16="http://schemas.microsoft.com/office/drawing/2014/main" id="{35AF19A7-8D66-4D73-A649-D3C7A999E080}"/>
              </a:ext>
            </a:extLst>
          </p:cNvPr>
          <p:cNvSpPr txBox="1"/>
          <p:nvPr/>
        </p:nvSpPr>
        <p:spPr>
          <a:xfrm>
            <a:off x="8649659" y="1758270"/>
            <a:ext cx="3107985" cy="1645920"/>
          </a:xfrm>
          <a:prstGeom prst="rect">
            <a:avLst/>
          </a:prstGeom>
          <a:solidFill>
            <a:schemeClr val="accent5">
              <a:lumMod val="20000"/>
              <a:lumOff val="80000"/>
            </a:schemeClr>
          </a:solidFill>
        </p:spPr>
        <p:txBody>
          <a:bodyPr vert="horz" wrap="square" lIns="0" tIns="0" rIns="0" bIns="0" rtlCol="0">
            <a:spAutoFit/>
          </a:bodyPr>
          <a:lstStyle/>
          <a:p>
            <a:endParaRPr lang="en-US" sz="1200" dirty="0"/>
          </a:p>
        </p:txBody>
      </p:sp>
      <p:sp>
        <p:nvSpPr>
          <p:cNvPr id="94" name="TextBox 93">
            <a:extLst>
              <a:ext uri="{FF2B5EF4-FFF2-40B4-BE49-F238E27FC236}">
                <a16:creationId xmlns:a16="http://schemas.microsoft.com/office/drawing/2014/main" id="{9597244C-04CC-4709-9B7F-333C8FF27020}"/>
              </a:ext>
            </a:extLst>
          </p:cNvPr>
          <p:cNvSpPr txBox="1"/>
          <p:nvPr/>
        </p:nvSpPr>
        <p:spPr>
          <a:xfrm>
            <a:off x="8646863" y="5275039"/>
            <a:ext cx="3107985" cy="900000"/>
          </a:xfrm>
          <a:prstGeom prst="rect">
            <a:avLst/>
          </a:prstGeom>
          <a:solidFill>
            <a:schemeClr val="accent1"/>
          </a:solidFill>
        </p:spPr>
        <p:txBody>
          <a:bodyPr vert="horz" wrap="square" lIns="0" tIns="0" rIns="0" bIns="0" rtlCol="0">
            <a:spAutoFit/>
          </a:bodyPr>
          <a:lstStyle/>
          <a:p>
            <a:endParaRPr lang="en-US" sz="1200" dirty="0"/>
          </a:p>
        </p:txBody>
      </p:sp>
      <p:sp>
        <p:nvSpPr>
          <p:cNvPr id="95" name="TextBox 94">
            <a:extLst>
              <a:ext uri="{FF2B5EF4-FFF2-40B4-BE49-F238E27FC236}">
                <a16:creationId xmlns:a16="http://schemas.microsoft.com/office/drawing/2014/main" id="{2283D366-892A-4E40-94C0-61E5065BE241}"/>
              </a:ext>
            </a:extLst>
          </p:cNvPr>
          <p:cNvSpPr txBox="1"/>
          <p:nvPr/>
        </p:nvSpPr>
        <p:spPr>
          <a:xfrm>
            <a:off x="8780743" y="1852380"/>
            <a:ext cx="2894399" cy="1477328"/>
          </a:xfrm>
          <a:prstGeom prst="rect">
            <a:avLst/>
          </a:prstGeom>
          <a:noFill/>
        </p:spPr>
        <p:txBody>
          <a:bodyPr vert="horz" wrap="square" lIns="0" tIns="0" rIns="0" bIns="0" rtlCol="0" anchor="ctr">
            <a:spAutoFit/>
          </a:bodyPr>
          <a:lstStyle/>
          <a:p>
            <a:r>
              <a:rPr lang="en-US" sz="1200" dirty="0">
                <a:latin typeface="Arial-BoldMT"/>
              </a:rPr>
              <a:t>Manhattan is a very peculiar area in which </a:t>
            </a:r>
            <a:r>
              <a:rPr lang="en-US" sz="1200" b="1" dirty="0">
                <a:latin typeface="Arial-BoldMT"/>
              </a:rPr>
              <a:t>prices are not exactly correlated to Ratings</a:t>
            </a:r>
            <a:r>
              <a:rPr lang="en-US" sz="1200" dirty="0">
                <a:latin typeface="Arial-BoldMT"/>
              </a:rPr>
              <a:t>.</a:t>
            </a:r>
          </a:p>
          <a:p>
            <a:endParaRPr lang="en-US" sz="1200" dirty="0">
              <a:latin typeface="Arial-BoldMT"/>
            </a:endParaRPr>
          </a:p>
          <a:p>
            <a:r>
              <a:rPr lang="en-US" sz="1200" dirty="0">
                <a:latin typeface="Arial-BoldMT"/>
              </a:rPr>
              <a:t>The High Demand experienced all-year round in almost every “central” </a:t>
            </a:r>
            <a:r>
              <a:rPr lang="en-US" sz="1200" dirty="0" err="1">
                <a:latin typeface="Arial-BoldMT"/>
              </a:rPr>
              <a:t>neighbourhood</a:t>
            </a:r>
            <a:r>
              <a:rPr lang="en-US" sz="1200" dirty="0">
                <a:latin typeface="Arial-BoldMT"/>
              </a:rPr>
              <a:t> might be one of the main reasons for this</a:t>
            </a:r>
          </a:p>
        </p:txBody>
      </p:sp>
      <p:sp>
        <p:nvSpPr>
          <p:cNvPr id="96" name="Trapezoid 95">
            <a:extLst>
              <a:ext uri="{FF2B5EF4-FFF2-40B4-BE49-F238E27FC236}">
                <a16:creationId xmlns:a16="http://schemas.microsoft.com/office/drawing/2014/main" id="{86C936CA-0251-483B-AAE5-21177CCA2C92}"/>
              </a:ext>
            </a:extLst>
          </p:cNvPr>
          <p:cNvSpPr/>
          <p:nvPr/>
        </p:nvSpPr>
        <p:spPr>
          <a:xfrm rot="16200000" flipV="1">
            <a:off x="5971635" y="3849183"/>
            <a:ext cx="4418026" cy="225297"/>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TextBox 97">
            <a:extLst>
              <a:ext uri="{FF2B5EF4-FFF2-40B4-BE49-F238E27FC236}">
                <a16:creationId xmlns:a16="http://schemas.microsoft.com/office/drawing/2014/main" id="{60F8A39D-8854-4E7C-94DA-7FAEFB819274}"/>
              </a:ext>
            </a:extLst>
          </p:cNvPr>
          <p:cNvSpPr txBox="1"/>
          <p:nvPr/>
        </p:nvSpPr>
        <p:spPr>
          <a:xfrm>
            <a:off x="8753166" y="3807868"/>
            <a:ext cx="2894399" cy="1107996"/>
          </a:xfrm>
          <a:prstGeom prst="rect">
            <a:avLst/>
          </a:prstGeom>
          <a:noFill/>
        </p:spPr>
        <p:txBody>
          <a:bodyPr vert="horz" wrap="square" lIns="0" tIns="0" rIns="0" bIns="0" rtlCol="0">
            <a:spAutoFit/>
          </a:bodyPr>
          <a:lstStyle/>
          <a:p>
            <a:r>
              <a:rPr lang="en-US" sz="1200" dirty="0" err="1">
                <a:latin typeface="Arial-BoldMT"/>
              </a:rPr>
              <a:t>AirBNB</a:t>
            </a:r>
            <a:r>
              <a:rPr lang="en-US" sz="1200" dirty="0">
                <a:latin typeface="Arial-BoldMT"/>
              </a:rPr>
              <a:t> appears to be a self-discriminating platform. We can conclude this from the listings available, the reviews are in general very good which might be an indicator of bad hosts and their listings dropping out of the platform </a:t>
            </a:r>
            <a:endParaRPr lang="en-US" sz="1200" dirty="0"/>
          </a:p>
        </p:txBody>
      </p:sp>
      <p:sp>
        <p:nvSpPr>
          <p:cNvPr id="99" name="TextBox 98">
            <a:extLst>
              <a:ext uri="{FF2B5EF4-FFF2-40B4-BE49-F238E27FC236}">
                <a16:creationId xmlns:a16="http://schemas.microsoft.com/office/drawing/2014/main" id="{0C961B34-F721-44DD-B02D-3CBA81D0ED65}"/>
              </a:ext>
            </a:extLst>
          </p:cNvPr>
          <p:cNvSpPr txBox="1"/>
          <p:nvPr/>
        </p:nvSpPr>
        <p:spPr>
          <a:xfrm>
            <a:off x="8764095" y="5379977"/>
            <a:ext cx="2894399" cy="646331"/>
          </a:xfrm>
          <a:prstGeom prst="rect">
            <a:avLst/>
          </a:prstGeom>
          <a:noFill/>
        </p:spPr>
        <p:txBody>
          <a:bodyPr vert="horz" wrap="square" lIns="0" tIns="0" rIns="0" bIns="0" rtlCol="0">
            <a:spAutoFit/>
          </a:bodyPr>
          <a:lstStyle/>
          <a:p>
            <a:r>
              <a:rPr lang="en-IN" sz="1400" b="1" dirty="0">
                <a:solidFill>
                  <a:schemeClr val="bg1"/>
                </a:solidFill>
              </a:rPr>
              <a:t>We decided to build an interactive Dashboard to help in the selection of the best experience </a:t>
            </a:r>
            <a:endParaRPr lang="en-US" sz="1400" b="1" dirty="0">
              <a:solidFill>
                <a:schemeClr val="bg1"/>
              </a:solidFill>
            </a:endParaRPr>
          </a:p>
        </p:txBody>
      </p:sp>
      <p:pic>
        <p:nvPicPr>
          <p:cNvPr id="105" name="Picture 8" descr="Resultado de imagen para power bi logo">
            <a:extLst>
              <a:ext uri="{FF2B5EF4-FFF2-40B4-BE49-F238E27FC236}">
                <a16:creationId xmlns:a16="http://schemas.microsoft.com/office/drawing/2014/main" id="{A67E99FF-D0B7-42E9-ACF5-BE5366866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0825324" y="5974944"/>
            <a:ext cx="939691" cy="22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pic>
        <p:nvPicPr>
          <p:cNvPr id="2" name="Screen Recording 1">
            <a:hlinkClick r:id="" action="ppaction://media"/>
            <a:extLst>
              <a:ext uri="{FF2B5EF4-FFF2-40B4-BE49-F238E27FC236}">
                <a16:creationId xmlns:a16="http://schemas.microsoft.com/office/drawing/2014/main" id="{82F465E8-E05C-4F1A-9746-8E37DB4E8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4" y="1732709"/>
            <a:ext cx="8046779" cy="4540502"/>
          </a:xfrm>
          <a:prstGeom prst="rect">
            <a:avLst/>
          </a:prstGeom>
        </p:spPr>
      </p:pic>
      <p:sp>
        <p:nvSpPr>
          <p:cNvPr id="4" name="Rectangle 3" descr="URL for Dashboard (Map will not show in Web due to License Issues, but is available in original PowerBI file)">
            <a:extLst>
              <a:ext uri="{FF2B5EF4-FFF2-40B4-BE49-F238E27FC236}">
                <a16:creationId xmlns:a16="http://schemas.microsoft.com/office/drawing/2014/main" id="{B051BA6D-6B12-4874-9F77-7390979FBB8F}"/>
              </a:ext>
              <a:ext uri="{C183D7F6-B498-43B3-948B-1728B52AA6E4}">
                <adec:decorative xmlns:adec="http://schemas.microsoft.com/office/drawing/2017/decorative" val="0"/>
              </a:ext>
            </a:extLst>
          </p:cNvPr>
          <p:cNvSpPr/>
          <p:nvPr/>
        </p:nvSpPr>
        <p:spPr>
          <a:xfrm>
            <a:off x="1015408" y="6520903"/>
            <a:ext cx="7759995" cy="184666"/>
          </a:xfrm>
          <a:prstGeom prst="rect">
            <a:avLst/>
          </a:prstGeom>
        </p:spPr>
        <p:txBody>
          <a:bodyPr wrap="square">
            <a:spAutoFit/>
          </a:bodyPr>
          <a:lstStyle/>
          <a:p>
            <a:r>
              <a:rPr lang="en-US" sz="600" dirty="0">
                <a:hlinkClick r:id="rId6"/>
              </a:rPr>
              <a:t>https://app.powerbi.com/view?r=eyJrIjoiMzE0OTc4ZDEtZTE0ZC00NWU1LWIyYmYtMDk1NDAxNmQyN2QyIiwidCI6IjA2ZDdlNTFiLTU4M2MtNDA4ZC05ZDY3LTQyNzI3YzcwM2NlNCIsImMiOjR9</a:t>
            </a:r>
            <a:endParaRPr lang="en-US" sz="600" dirty="0"/>
          </a:p>
        </p:txBody>
      </p:sp>
      <p:sp>
        <p:nvSpPr>
          <p:cNvPr id="5" name="Rectangle 4">
            <a:extLst>
              <a:ext uri="{FF2B5EF4-FFF2-40B4-BE49-F238E27FC236}">
                <a16:creationId xmlns:a16="http://schemas.microsoft.com/office/drawing/2014/main" id="{F56704E4-639F-4EFE-B4A4-B9770231F0BB}"/>
              </a:ext>
            </a:extLst>
          </p:cNvPr>
          <p:cNvSpPr/>
          <p:nvPr/>
        </p:nvSpPr>
        <p:spPr>
          <a:xfrm>
            <a:off x="435934" y="6273211"/>
            <a:ext cx="8277448" cy="276999"/>
          </a:xfrm>
          <a:prstGeom prst="rect">
            <a:avLst/>
          </a:prstGeom>
        </p:spPr>
        <p:txBody>
          <a:bodyPr wrap="square">
            <a:spAutoFit/>
          </a:bodyPr>
          <a:lstStyle/>
          <a:p>
            <a:r>
              <a:rPr lang="en-US" sz="1200" dirty="0"/>
              <a:t>URL for Dashboard (Map will not show in Web due to License Issues, but is available in original </a:t>
            </a:r>
            <a:r>
              <a:rPr lang="en-US" sz="1200" dirty="0" err="1"/>
              <a:t>PowerBI</a:t>
            </a:r>
            <a:r>
              <a:rPr lang="en-US" sz="1200" dirty="0"/>
              <a:t> file)</a:t>
            </a:r>
          </a:p>
        </p:txBody>
      </p:sp>
    </p:spTree>
    <p:extLst>
      <p:ext uri="{BB962C8B-B14F-4D97-AF65-F5344CB8AC3E}">
        <p14:creationId xmlns:p14="http://schemas.microsoft.com/office/powerpoint/2010/main" val="23261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D94DB-E27C-42CE-8A46-E9BBB8D957CD}"/>
              </a:ext>
            </a:extLst>
          </p:cNvPr>
          <p:cNvSpPr>
            <a:spLocks noGrp="1"/>
          </p:cNvSpPr>
          <p:nvPr>
            <p:ph type="body" sz="quarter" idx="13"/>
          </p:nvPr>
        </p:nvSpPr>
        <p:spPr>
          <a:xfrm>
            <a:off x="4171848" y="3296167"/>
            <a:ext cx="3789396" cy="1028700"/>
          </a:xfrm>
        </p:spPr>
        <p:txBody>
          <a:bodyPr/>
          <a:lstStyle/>
          <a:p>
            <a:r>
              <a:rPr lang="en-US" dirty="0"/>
              <a:t>Thank You</a:t>
            </a:r>
          </a:p>
        </p:txBody>
      </p:sp>
    </p:spTree>
    <p:extLst>
      <p:ext uri="{BB962C8B-B14F-4D97-AF65-F5344CB8AC3E}">
        <p14:creationId xmlns:p14="http://schemas.microsoft.com/office/powerpoint/2010/main" val="212117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650F10D-43BD-466B-BAD6-AA8BD65A27F5}"/>
              </a:ext>
            </a:extLst>
          </p:cNvPr>
          <p:cNvSpPr/>
          <p:nvPr/>
        </p:nvSpPr>
        <p:spPr>
          <a:xfrm>
            <a:off x="3974027" y="5753248"/>
            <a:ext cx="7627383" cy="955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Slide Number Placeholder 1">
            <a:extLst>
              <a:ext uri="{FF2B5EF4-FFF2-40B4-BE49-F238E27FC236}">
                <a16:creationId xmlns:a16="http://schemas.microsoft.com/office/drawing/2014/main" id="{0000C8A6-0F4C-486A-BC10-EACD1AE74692}"/>
              </a:ext>
            </a:extLst>
          </p:cNvPr>
          <p:cNvSpPr>
            <a:spLocks noGrp="1"/>
          </p:cNvSpPr>
          <p:nvPr>
            <p:ph type="sldNum" sz="quarter" idx="17"/>
          </p:nvPr>
        </p:nvSpPr>
        <p:spPr/>
        <p:txBody>
          <a:bodyPr/>
          <a:lstStyle/>
          <a:p>
            <a:fld id="{4F9AC08D-23A9-440E-BCB9-AA1E9877CC38}" type="slidenum">
              <a:rPr lang="en-US" smtClean="0"/>
              <a:pPr/>
              <a:t>15</a:t>
            </a:fld>
            <a:endParaRPr lang="en-US"/>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
        <p:nvSpPr>
          <p:cNvPr id="4" name="Arrow: Pentagon 3">
            <a:extLst>
              <a:ext uri="{FF2B5EF4-FFF2-40B4-BE49-F238E27FC236}">
                <a16:creationId xmlns:a16="http://schemas.microsoft.com/office/drawing/2014/main" id="{12C9C03F-DE63-48C0-A4D4-EEAB0667AE31}"/>
              </a:ext>
            </a:extLst>
          </p:cNvPr>
          <p:cNvSpPr/>
          <p:nvPr/>
        </p:nvSpPr>
        <p:spPr>
          <a:xfrm>
            <a:off x="433680" y="2334311"/>
            <a:ext cx="2086957" cy="731584"/>
          </a:xfrm>
          <a:prstGeom prst="homePlate">
            <a:avLst>
              <a:gd name="adj" fmla="val 1745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Current Process</a:t>
            </a:r>
          </a:p>
        </p:txBody>
      </p:sp>
      <p:sp>
        <p:nvSpPr>
          <p:cNvPr id="5" name="Arrow: Chevron 4">
            <a:extLst>
              <a:ext uri="{FF2B5EF4-FFF2-40B4-BE49-F238E27FC236}">
                <a16:creationId xmlns:a16="http://schemas.microsoft.com/office/drawing/2014/main" id="{1C1FD8E1-C8DD-4D76-A823-9DE0AB325ED9}"/>
              </a:ext>
            </a:extLst>
          </p:cNvPr>
          <p:cNvSpPr/>
          <p:nvPr/>
        </p:nvSpPr>
        <p:spPr>
          <a:xfrm>
            <a:off x="2420613" y="2334314"/>
            <a:ext cx="1864706" cy="731584"/>
          </a:xfrm>
          <a:prstGeom prst="chevron">
            <a:avLst>
              <a:gd name="adj" fmla="val 174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Variable</a:t>
            </a:r>
          </a:p>
          <a:p>
            <a:pPr algn="ctr"/>
            <a:r>
              <a:rPr lang="en-US" sz="1400" dirty="0">
                <a:solidFill>
                  <a:schemeClr val="bg1"/>
                </a:solidFill>
              </a:rPr>
              <a:t>Selection</a:t>
            </a:r>
          </a:p>
        </p:txBody>
      </p:sp>
      <p:sp>
        <p:nvSpPr>
          <p:cNvPr id="10" name="Arrow: Pentagon 9">
            <a:extLst>
              <a:ext uri="{FF2B5EF4-FFF2-40B4-BE49-F238E27FC236}">
                <a16:creationId xmlns:a16="http://schemas.microsoft.com/office/drawing/2014/main" id="{9EC7C538-0139-49C9-B589-78C979C4D7FC}"/>
              </a:ext>
            </a:extLst>
          </p:cNvPr>
          <p:cNvSpPr/>
          <p:nvPr/>
        </p:nvSpPr>
        <p:spPr>
          <a:xfrm>
            <a:off x="2420613" y="1950618"/>
            <a:ext cx="3613623" cy="347918"/>
          </a:xfrm>
          <a:prstGeom prst="homePlate">
            <a:avLst>
              <a:gd name="adj" fmla="val 3365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Assessment</a:t>
            </a:r>
          </a:p>
        </p:txBody>
      </p:sp>
      <p:sp>
        <p:nvSpPr>
          <p:cNvPr id="12" name="Rectangle 11">
            <a:extLst>
              <a:ext uri="{FF2B5EF4-FFF2-40B4-BE49-F238E27FC236}">
                <a16:creationId xmlns:a16="http://schemas.microsoft.com/office/drawing/2014/main" id="{C8C565C4-C1BE-4B4E-9B11-1B34C62CCC06}"/>
              </a:ext>
            </a:extLst>
          </p:cNvPr>
          <p:cNvSpPr/>
          <p:nvPr/>
        </p:nvSpPr>
        <p:spPr>
          <a:xfrm>
            <a:off x="379562" y="3203172"/>
            <a:ext cx="1998630" cy="1754326"/>
          </a:xfrm>
          <a:prstGeom prst="rect">
            <a:avLst/>
          </a:prstGeom>
        </p:spPr>
        <p:txBody>
          <a:bodyPr wrap="square">
            <a:spAutoFit/>
          </a:bodyPr>
          <a:lstStyle/>
          <a:p>
            <a:pPr marL="171450" indent="-171450">
              <a:buFont typeface="Arial" panose="020B0604020202020204" pitchFamily="34" charset="0"/>
              <a:buChar char="•"/>
            </a:pPr>
            <a:r>
              <a:rPr lang="en-US" sz="1200" dirty="0"/>
              <a:t>Data collection via Pitchbook</a:t>
            </a:r>
          </a:p>
          <a:p>
            <a:pPr marL="171450" indent="-171450">
              <a:buFont typeface="Arial" panose="020B0604020202020204" pitchFamily="34" charset="0"/>
              <a:buChar char="•"/>
            </a:pPr>
            <a:r>
              <a:rPr lang="en-US" sz="1200" dirty="0"/>
              <a:t>Manual shortlisting based on qualitative and experiential assessment</a:t>
            </a:r>
          </a:p>
          <a:p>
            <a:pPr marL="171450" indent="-171450">
              <a:buFont typeface="Arial" panose="020B0604020202020204" pitchFamily="34" charset="0"/>
              <a:buChar char="•"/>
            </a:pPr>
            <a:r>
              <a:rPr lang="en-US" sz="1200" dirty="0"/>
              <a:t>Loss of potential investment due to absence of a revisit tool</a:t>
            </a:r>
          </a:p>
        </p:txBody>
      </p:sp>
      <p:sp>
        <p:nvSpPr>
          <p:cNvPr id="13" name="Arrow: Chevron 12">
            <a:extLst>
              <a:ext uri="{FF2B5EF4-FFF2-40B4-BE49-F238E27FC236}">
                <a16:creationId xmlns:a16="http://schemas.microsoft.com/office/drawing/2014/main" id="{3C985BCB-D161-44F0-884D-5FEE2C9F387C}"/>
              </a:ext>
            </a:extLst>
          </p:cNvPr>
          <p:cNvSpPr/>
          <p:nvPr/>
        </p:nvSpPr>
        <p:spPr>
          <a:xfrm>
            <a:off x="4185295" y="2334314"/>
            <a:ext cx="1864706" cy="731584"/>
          </a:xfrm>
          <a:prstGeom prst="chevron">
            <a:avLst>
              <a:gd name="adj" fmla="val 174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Model</a:t>
            </a:r>
            <a:br>
              <a:rPr lang="en-US" sz="1400" dirty="0">
                <a:solidFill>
                  <a:schemeClr val="bg1"/>
                </a:solidFill>
              </a:rPr>
            </a:br>
            <a:r>
              <a:rPr lang="en-US" sz="1400" dirty="0">
                <a:solidFill>
                  <a:schemeClr val="bg1"/>
                </a:solidFill>
              </a:rPr>
              <a:t>Proposal</a:t>
            </a:r>
          </a:p>
        </p:txBody>
      </p:sp>
      <p:sp>
        <p:nvSpPr>
          <p:cNvPr id="14" name="Arrow: Chevron 13">
            <a:extLst>
              <a:ext uri="{FF2B5EF4-FFF2-40B4-BE49-F238E27FC236}">
                <a16:creationId xmlns:a16="http://schemas.microsoft.com/office/drawing/2014/main" id="{3230DEB1-E5A4-4198-A175-173EF6A2DBB9}"/>
              </a:ext>
            </a:extLst>
          </p:cNvPr>
          <p:cNvSpPr/>
          <p:nvPr/>
        </p:nvSpPr>
        <p:spPr>
          <a:xfrm>
            <a:off x="5949977" y="1951706"/>
            <a:ext cx="3750803" cy="347918"/>
          </a:xfrm>
          <a:prstGeom prst="chevron">
            <a:avLst>
              <a:gd name="adj" fmla="val 3491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Development and Implementation</a:t>
            </a:r>
          </a:p>
        </p:txBody>
      </p:sp>
      <p:sp>
        <p:nvSpPr>
          <p:cNvPr id="15" name="Arrow: Chevron 14">
            <a:extLst>
              <a:ext uri="{FF2B5EF4-FFF2-40B4-BE49-F238E27FC236}">
                <a16:creationId xmlns:a16="http://schemas.microsoft.com/office/drawing/2014/main" id="{1CB18801-BF59-4B2E-A86B-6EDA6FDECC81}"/>
              </a:ext>
            </a:extLst>
          </p:cNvPr>
          <p:cNvSpPr/>
          <p:nvPr/>
        </p:nvSpPr>
        <p:spPr>
          <a:xfrm>
            <a:off x="5949977" y="2334314"/>
            <a:ext cx="1864706" cy="731584"/>
          </a:xfrm>
          <a:prstGeom prst="chevron">
            <a:avLst>
              <a:gd name="adj" fmla="val 1749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a:t>
            </a:r>
            <a:br>
              <a:rPr lang="en-US" sz="1400" dirty="0">
                <a:solidFill>
                  <a:schemeClr val="bg1"/>
                </a:solidFill>
              </a:rPr>
            </a:br>
            <a:r>
              <a:rPr lang="en-US" sz="1400" dirty="0">
                <a:solidFill>
                  <a:schemeClr val="bg1"/>
                </a:solidFill>
              </a:rPr>
              <a:t>Collection </a:t>
            </a:r>
          </a:p>
        </p:txBody>
      </p:sp>
      <p:sp>
        <p:nvSpPr>
          <p:cNvPr id="16" name="Rectangle 15">
            <a:extLst>
              <a:ext uri="{FF2B5EF4-FFF2-40B4-BE49-F238E27FC236}">
                <a16:creationId xmlns:a16="http://schemas.microsoft.com/office/drawing/2014/main" id="{CA0C330E-E8BF-484B-AACB-51CF05F777C1}"/>
              </a:ext>
            </a:extLst>
          </p:cNvPr>
          <p:cNvSpPr/>
          <p:nvPr/>
        </p:nvSpPr>
        <p:spPr>
          <a:xfrm>
            <a:off x="2468077" y="3203172"/>
            <a:ext cx="1674030" cy="2308324"/>
          </a:xfrm>
          <a:prstGeom prst="rect">
            <a:avLst/>
          </a:prstGeom>
        </p:spPr>
        <p:txBody>
          <a:bodyPr wrap="square">
            <a:spAutoFit/>
          </a:bodyPr>
          <a:lstStyle/>
          <a:p>
            <a:pPr marL="171450" indent="-171450">
              <a:buFont typeface="Arial" panose="020B0604020202020204" pitchFamily="34" charset="0"/>
              <a:buChar char="•"/>
            </a:pPr>
            <a:r>
              <a:rPr lang="en-US" sz="1200" dirty="0"/>
              <a:t>Identify variables and sources based on availability and reliability</a:t>
            </a:r>
          </a:p>
          <a:p>
            <a:pPr marL="171450" indent="-171450">
              <a:buFont typeface="Arial" panose="020B0604020202020204" pitchFamily="34" charset="0"/>
              <a:buChar char="•"/>
            </a:pPr>
            <a:r>
              <a:rPr lang="en-US" sz="1200" dirty="0"/>
              <a:t>Add/delete variables based on team assessment and client input</a:t>
            </a:r>
          </a:p>
          <a:p>
            <a:pPr marL="171450" indent="-171450">
              <a:buFont typeface="Arial" panose="020B0604020202020204" pitchFamily="34" charset="0"/>
              <a:buChar char="•"/>
            </a:pPr>
            <a:r>
              <a:rPr lang="en-US" sz="1200" dirty="0"/>
              <a:t>Create compound variables with greater explanatory power</a:t>
            </a:r>
          </a:p>
        </p:txBody>
      </p:sp>
      <p:sp>
        <p:nvSpPr>
          <p:cNvPr id="20" name="Rectangle 19">
            <a:extLst>
              <a:ext uri="{FF2B5EF4-FFF2-40B4-BE49-F238E27FC236}">
                <a16:creationId xmlns:a16="http://schemas.microsoft.com/office/drawing/2014/main" id="{057A25A5-B508-4355-9E16-AC4F275184C5}"/>
              </a:ext>
            </a:extLst>
          </p:cNvPr>
          <p:cNvSpPr/>
          <p:nvPr/>
        </p:nvSpPr>
        <p:spPr>
          <a:xfrm>
            <a:off x="5999882" y="3203172"/>
            <a:ext cx="1658906" cy="1569660"/>
          </a:xfrm>
          <a:prstGeom prst="rect">
            <a:avLst/>
          </a:prstGeom>
        </p:spPr>
        <p:txBody>
          <a:bodyPr wrap="square">
            <a:spAutoFit/>
          </a:bodyPr>
          <a:lstStyle/>
          <a:p>
            <a:pPr marL="171450" indent="-171450">
              <a:buFont typeface="Arial" panose="020B0604020202020204" pitchFamily="34" charset="0"/>
              <a:buChar char="•"/>
            </a:pPr>
            <a:r>
              <a:rPr lang="en-IN" sz="1200" dirty="0"/>
              <a:t>U</a:t>
            </a:r>
            <a:r>
              <a:rPr lang="en-US" sz="1200" dirty="0"/>
              <a:t>se selected tools to extract and aggregate the data</a:t>
            </a:r>
          </a:p>
          <a:p>
            <a:pPr marL="171450" indent="-171450">
              <a:buFont typeface="Arial" panose="020B0604020202020204" pitchFamily="34" charset="0"/>
              <a:buChar char="•"/>
            </a:pPr>
            <a:r>
              <a:rPr lang="en-IN" sz="1200" dirty="0"/>
              <a:t>C</a:t>
            </a:r>
            <a:r>
              <a:rPr lang="en-US" sz="1200" dirty="0"/>
              <a:t>lean the data by removing duplicates, missing values, etc.</a:t>
            </a:r>
          </a:p>
          <a:p>
            <a:pPr marL="171450" indent="-171450">
              <a:buFont typeface="Arial" panose="020B0604020202020204" pitchFamily="34" charset="0"/>
              <a:buChar char="•"/>
            </a:pPr>
            <a:endParaRPr lang="en-US" sz="1200" dirty="0"/>
          </a:p>
        </p:txBody>
      </p:sp>
      <p:cxnSp>
        <p:nvCxnSpPr>
          <p:cNvPr id="22" name="Straight Connector 21">
            <a:extLst>
              <a:ext uri="{FF2B5EF4-FFF2-40B4-BE49-F238E27FC236}">
                <a16:creationId xmlns:a16="http://schemas.microsoft.com/office/drawing/2014/main" id="{6BA50AA7-6360-481E-88BC-FEFD00A41280}"/>
              </a:ext>
            </a:extLst>
          </p:cNvPr>
          <p:cNvCxnSpPr>
            <a:cxnSpLocks/>
          </p:cNvCxnSpPr>
          <p:nvPr/>
        </p:nvCxnSpPr>
        <p:spPr>
          <a:xfrm flipV="1">
            <a:off x="2409529" y="3203173"/>
            <a:ext cx="0" cy="237744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Arrow: Chevron 25">
            <a:extLst>
              <a:ext uri="{FF2B5EF4-FFF2-40B4-BE49-F238E27FC236}">
                <a16:creationId xmlns:a16="http://schemas.microsoft.com/office/drawing/2014/main" id="{11426A56-8307-46E7-A61F-63A9F6E15C8A}"/>
              </a:ext>
            </a:extLst>
          </p:cNvPr>
          <p:cNvSpPr/>
          <p:nvPr/>
        </p:nvSpPr>
        <p:spPr>
          <a:xfrm>
            <a:off x="7714659" y="2334313"/>
            <a:ext cx="2002615" cy="731584"/>
          </a:xfrm>
          <a:prstGeom prst="chevron">
            <a:avLst>
              <a:gd name="adj" fmla="val 1749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Model Building</a:t>
            </a:r>
          </a:p>
        </p:txBody>
      </p:sp>
      <p:sp>
        <p:nvSpPr>
          <p:cNvPr id="27" name="Trapezoid 26">
            <a:extLst>
              <a:ext uri="{FF2B5EF4-FFF2-40B4-BE49-F238E27FC236}">
                <a16:creationId xmlns:a16="http://schemas.microsoft.com/office/drawing/2014/main" id="{EC977473-5A9A-4D8B-A477-4FF1E3EB28B4}"/>
              </a:ext>
            </a:extLst>
          </p:cNvPr>
          <p:cNvSpPr/>
          <p:nvPr/>
        </p:nvSpPr>
        <p:spPr>
          <a:xfrm flipV="1">
            <a:off x="5617600" y="5377909"/>
            <a:ext cx="4197601" cy="231820"/>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Arrow: Chevron 22">
            <a:extLst>
              <a:ext uri="{FF2B5EF4-FFF2-40B4-BE49-F238E27FC236}">
                <a16:creationId xmlns:a16="http://schemas.microsoft.com/office/drawing/2014/main" id="{03D8579B-EA39-4BB4-A89B-C0BBDC412A45}"/>
              </a:ext>
            </a:extLst>
          </p:cNvPr>
          <p:cNvSpPr/>
          <p:nvPr/>
        </p:nvSpPr>
        <p:spPr>
          <a:xfrm>
            <a:off x="9617250" y="2334312"/>
            <a:ext cx="2192309" cy="731584"/>
          </a:xfrm>
          <a:prstGeom prst="chevron">
            <a:avLst>
              <a:gd name="adj" fmla="val 1749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Maintenance &amp; Refinement </a:t>
            </a:r>
          </a:p>
        </p:txBody>
      </p:sp>
      <p:sp>
        <p:nvSpPr>
          <p:cNvPr id="25" name="Arrow: Circular 24">
            <a:extLst>
              <a:ext uri="{FF2B5EF4-FFF2-40B4-BE49-F238E27FC236}">
                <a16:creationId xmlns:a16="http://schemas.microsoft.com/office/drawing/2014/main" id="{043DCC6F-8F85-4651-8A43-0765BC9D455B}"/>
              </a:ext>
            </a:extLst>
          </p:cNvPr>
          <p:cNvSpPr/>
          <p:nvPr/>
        </p:nvSpPr>
        <p:spPr>
          <a:xfrm rot="5400000">
            <a:off x="11110812" y="1936083"/>
            <a:ext cx="785069" cy="796455"/>
          </a:xfrm>
          <a:prstGeom prst="circularArrow">
            <a:avLst>
              <a:gd name="adj1" fmla="val 14018"/>
              <a:gd name="adj2" fmla="val 1266664"/>
              <a:gd name="adj3" fmla="val 17123352"/>
              <a:gd name="adj4" fmla="val 5403746"/>
              <a:gd name="adj5" fmla="val 120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TextBox 5">
            <a:extLst>
              <a:ext uri="{FF2B5EF4-FFF2-40B4-BE49-F238E27FC236}">
                <a16:creationId xmlns:a16="http://schemas.microsoft.com/office/drawing/2014/main" id="{0557B7D5-24A8-4564-8AD6-C577EBFC3D2D}"/>
              </a:ext>
            </a:extLst>
          </p:cNvPr>
          <p:cNvSpPr txBox="1"/>
          <p:nvPr/>
        </p:nvSpPr>
        <p:spPr>
          <a:xfrm>
            <a:off x="10920996" y="1746260"/>
            <a:ext cx="546625" cy="184666"/>
          </a:xfrm>
          <a:prstGeom prst="rect">
            <a:avLst/>
          </a:prstGeom>
        </p:spPr>
        <p:txBody>
          <a:bodyPr vert="horz" wrap="none" lIns="0" tIns="0" rIns="0" bIns="0" rtlCol="0">
            <a:spAutoFit/>
          </a:bodyPr>
          <a:lstStyle/>
          <a:p>
            <a:pPr algn="l"/>
            <a:r>
              <a:rPr lang="en-US" sz="1200" i="1" dirty="0">
                <a:solidFill>
                  <a:schemeClr val="tx2">
                    <a:lumMod val="60000"/>
                    <a:lumOff val="40000"/>
                  </a:schemeClr>
                </a:solidFill>
              </a:rPr>
              <a:t>Iterative</a:t>
            </a:r>
          </a:p>
        </p:txBody>
      </p:sp>
      <p:cxnSp>
        <p:nvCxnSpPr>
          <p:cNvPr id="29" name="Straight Connector 28">
            <a:extLst>
              <a:ext uri="{FF2B5EF4-FFF2-40B4-BE49-F238E27FC236}">
                <a16:creationId xmlns:a16="http://schemas.microsoft.com/office/drawing/2014/main" id="{6BDDAF9B-4A0E-427D-A765-5147ECEE870A}"/>
              </a:ext>
            </a:extLst>
          </p:cNvPr>
          <p:cNvCxnSpPr>
            <a:cxnSpLocks/>
          </p:cNvCxnSpPr>
          <p:nvPr/>
        </p:nvCxnSpPr>
        <p:spPr>
          <a:xfrm flipV="1">
            <a:off x="4175899" y="3203173"/>
            <a:ext cx="0" cy="237744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B5E4C4D-90C6-4E7E-A032-6FBFBD8472A2}"/>
              </a:ext>
            </a:extLst>
          </p:cNvPr>
          <p:cNvCxnSpPr>
            <a:cxnSpLocks/>
          </p:cNvCxnSpPr>
          <p:nvPr/>
        </p:nvCxnSpPr>
        <p:spPr>
          <a:xfrm flipV="1">
            <a:off x="5942269" y="3203173"/>
            <a:ext cx="0" cy="19943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1AD45E-144E-49AB-8A03-81869F5D564F}"/>
              </a:ext>
            </a:extLst>
          </p:cNvPr>
          <p:cNvCxnSpPr>
            <a:cxnSpLocks/>
          </p:cNvCxnSpPr>
          <p:nvPr/>
        </p:nvCxnSpPr>
        <p:spPr>
          <a:xfrm flipV="1">
            <a:off x="7708638" y="3203173"/>
            <a:ext cx="0" cy="19943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0C10C52-9933-404F-B8DE-0747DC8E657D}"/>
              </a:ext>
            </a:extLst>
          </p:cNvPr>
          <p:cNvCxnSpPr>
            <a:cxnSpLocks/>
          </p:cNvCxnSpPr>
          <p:nvPr/>
        </p:nvCxnSpPr>
        <p:spPr>
          <a:xfrm flipH="1" flipV="1">
            <a:off x="9600624" y="3203173"/>
            <a:ext cx="16626" cy="19943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F11BE98-3085-4FB4-8591-8A7E475AFBC3}"/>
              </a:ext>
            </a:extLst>
          </p:cNvPr>
          <p:cNvSpPr/>
          <p:nvPr/>
        </p:nvSpPr>
        <p:spPr>
          <a:xfrm>
            <a:off x="4233512" y="3203172"/>
            <a:ext cx="1674030" cy="1384995"/>
          </a:xfrm>
          <a:prstGeom prst="rect">
            <a:avLst/>
          </a:prstGeom>
        </p:spPr>
        <p:txBody>
          <a:bodyPr wrap="square">
            <a:spAutoFit/>
          </a:bodyPr>
          <a:lstStyle/>
          <a:p>
            <a:pPr marL="171450" indent="-171450">
              <a:buFont typeface="Arial" panose="020B0604020202020204" pitchFamily="34" charset="0"/>
              <a:buChar char="•"/>
            </a:pPr>
            <a:r>
              <a:rPr lang="en-US" sz="1200" dirty="0"/>
              <a:t>A model based on selected variables</a:t>
            </a:r>
          </a:p>
          <a:p>
            <a:pPr marL="171450" indent="-171450">
              <a:buFont typeface="Arial" panose="020B0604020202020204" pitchFamily="34" charset="0"/>
              <a:buChar char="•"/>
            </a:pPr>
            <a:r>
              <a:rPr lang="en-IN" sz="1200" dirty="0"/>
              <a:t>Explore options to choose a model that best satisfies our objective</a:t>
            </a:r>
            <a:endParaRPr lang="en-US" sz="1200" dirty="0"/>
          </a:p>
          <a:p>
            <a:pPr marL="171450" indent="-171450">
              <a:buFont typeface="Arial" panose="020B0604020202020204" pitchFamily="34" charset="0"/>
              <a:buChar char="•"/>
            </a:pPr>
            <a:endParaRPr lang="en-US" sz="1200" dirty="0"/>
          </a:p>
        </p:txBody>
      </p:sp>
      <p:sp>
        <p:nvSpPr>
          <p:cNvPr id="35" name="Rectangle 34">
            <a:extLst>
              <a:ext uri="{FF2B5EF4-FFF2-40B4-BE49-F238E27FC236}">
                <a16:creationId xmlns:a16="http://schemas.microsoft.com/office/drawing/2014/main" id="{FD1A4B9B-9728-41CC-85DB-33EEA1FD6B2B}"/>
              </a:ext>
            </a:extLst>
          </p:cNvPr>
          <p:cNvSpPr/>
          <p:nvPr/>
        </p:nvSpPr>
        <p:spPr>
          <a:xfrm>
            <a:off x="7716401" y="3203172"/>
            <a:ext cx="1834368" cy="1754326"/>
          </a:xfrm>
          <a:prstGeom prst="rect">
            <a:avLst/>
          </a:prstGeom>
        </p:spPr>
        <p:txBody>
          <a:bodyPr wrap="square">
            <a:spAutoFit/>
          </a:bodyPr>
          <a:lstStyle/>
          <a:p>
            <a:pPr marL="171450" indent="-171450">
              <a:buFont typeface="Arial" panose="020B0604020202020204" pitchFamily="34" charset="0"/>
              <a:buChar char="•"/>
            </a:pPr>
            <a:r>
              <a:rPr lang="en-US" sz="1200" dirty="0"/>
              <a:t>Try to incorporate intangible, qualitative data into the model based on client inputs</a:t>
            </a:r>
          </a:p>
          <a:p>
            <a:pPr marL="171450" indent="-171450">
              <a:buFont typeface="Arial" panose="020B0604020202020204" pitchFamily="34" charset="0"/>
              <a:buChar char="•"/>
            </a:pPr>
            <a:r>
              <a:rPr lang="en-IN" sz="1200" dirty="0"/>
              <a:t>T</a:t>
            </a:r>
            <a:r>
              <a:rPr lang="en-US" sz="1200" dirty="0"/>
              <a:t>rain and refine the model by using various analytical measures </a:t>
            </a:r>
          </a:p>
          <a:p>
            <a:pPr marL="171450" indent="-171450">
              <a:buFont typeface="Arial" panose="020B0604020202020204" pitchFamily="34" charset="0"/>
              <a:buChar char="•"/>
            </a:pPr>
            <a:endParaRPr lang="en-US" sz="1200" dirty="0"/>
          </a:p>
        </p:txBody>
      </p:sp>
      <p:sp>
        <p:nvSpPr>
          <p:cNvPr id="36" name="Rectangle 35">
            <a:extLst>
              <a:ext uri="{FF2B5EF4-FFF2-40B4-BE49-F238E27FC236}">
                <a16:creationId xmlns:a16="http://schemas.microsoft.com/office/drawing/2014/main" id="{345517F6-2147-4217-8E4D-28B0385527AA}"/>
              </a:ext>
            </a:extLst>
          </p:cNvPr>
          <p:cNvSpPr/>
          <p:nvPr/>
        </p:nvSpPr>
        <p:spPr>
          <a:xfrm>
            <a:off x="9650480" y="3203172"/>
            <a:ext cx="2265293" cy="830997"/>
          </a:xfrm>
          <a:prstGeom prst="rect">
            <a:avLst/>
          </a:prstGeom>
        </p:spPr>
        <p:txBody>
          <a:bodyPr wrap="square">
            <a:spAutoFit/>
          </a:bodyPr>
          <a:lstStyle/>
          <a:p>
            <a:pPr marL="171450" indent="-171450">
              <a:buFont typeface="Arial" panose="020B0604020202020204" pitchFamily="34" charset="0"/>
              <a:buChar char="•"/>
            </a:pPr>
            <a:r>
              <a:rPr lang="en-IN" sz="1200" dirty="0"/>
              <a:t>Make data gathering and cleaning easier for the client</a:t>
            </a:r>
          </a:p>
          <a:p>
            <a:pPr marL="171450" indent="-171450">
              <a:buFont typeface="Arial" panose="020B0604020202020204" pitchFamily="34" charset="0"/>
              <a:buChar char="•"/>
            </a:pPr>
            <a:r>
              <a:rPr lang="en-IN" sz="1200" dirty="0"/>
              <a:t>C</a:t>
            </a:r>
            <a:r>
              <a:rPr lang="en-US" sz="1200" dirty="0"/>
              <a:t>ontinue refining the model based on client input</a:t>
            </a:r>
          </a:p>
        </p:txBody>
      </p:sp>
      <p:pic>
        <p:nvPicPr>
          <p:cNvPr id="10242" name="Picture 2" descr="Resultado de imagen para link icon">
            <a:extLst>
              <a:ext uri="{FF2B5EF4-FFF2-40B4-BE49-F238E27FC236}">
                <a16:creationId xmlns:a16="http://schemas.microsoft.com/office/drawing/2014/main" id="{054F76E6-CDDE-40BB-8273-7A001F1615F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052909" y="2467693"/>
            <a:ext cx="464820" cy="464820"/>
          </a:xfrm>
          <a:prstGeom prst="rect">
            <a:avLst/>
          </a:prstGeom>
          <a:noFill/>
          <a:ln>
            <a:noFill/>
          </a:ln>
          <a:effectLst>
            <a:outerShdw sx="112000" sy="112000" algn="ctr" rotWithShape="0">
              <a:schemeClr val="bg1"/>
            </a:outerShdw>
          </a:effectLst>
        </p:spPr>
      </p:pic>
      <p:pic>
        <p:nvPicPr>
          <p:cNvPr id="10244" name="Picture 4" descr="Resultado de imagen para assessment icon">
            <a:extLst>
              <a:ext uri="{FF2B5EF4-FFF2-40B4-BE49-F238E27FC236}">
                <a16:creationId xmlns:a16="http://schemas.microsoft.com/office/drawing/2014/main" id="{51371B6F-2AA0-43CC-9252-B7E8CA15CAD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358" y="5026471"/>
            <a:ext cx="574067" cy="57406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ultado de imagen para iterate icon">
            <a:extLst>
              <a:ext uri="{FF2B5EF4-FFF2-40B4-BE49-F238E27FC236}">
                <a16:creationId xmlns:a16="http://schemas.microsoft.com/office/drawing/2014/main" id="{05ACDE37-DD24-460A-91DF-34147FF87FAE}"/>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94764" y="4096954"/>
            <a:ext cx="837279" cy="7277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sultado de imagen para blue cloud ventures">
            <a:extLst>
              <a:ext uri="{FF2B5EF4-FFF2-40B4-BE49-F238E27FC236}">
                <a16:creationId xmlns:a16="http://schemas.microsoft.com/office/drawing/2014/main" id="{69A7EC85-322B-48E6-BADD-BE9FD30C3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0996" y="-92388"/>
            <a:ext cx="1271004" cy="1271004"/>
          </a:xfrm>
          <a:prstGeom prst="rect">
            <a:avLst/>
          </a:prstGeom>
          <a:noFill/>
          <a:extLst>
            <a:ext uri="{909E8E84-426E-40DD-AFC4-6F175D3DCCD1}">
              <a14:hiddenFill xmlns:a14="http://schemas.microsoft.com/office/drawing/2010/main">
                <a:solidFill>
                  <a:srgbClr val="FFFFFF"/>
                </a:solidFill>
              </a14:hiddenFill>
            </a:ext>
          </a:extLst>
        </p:spPr>
      </p:pic>
      <p:sp>
        <p:nvSpPr>
          <p:cNvPr id="42" name="Titre 2">
            <a:extLst>
              <a:ext uri="{FF2B5EF4-FFF2-40B4-BE49-F238E27FC236}">
                <a16:creationId xmlns:a16="http://schemas.microsoft.com/office/drawing/2014/main" id="{A2ADDB85-DAF5-4883-9E39-B351D36D09E9}"/>
              </a:ext>
            </a:extLst>
          </p:cNvPr>
          <p:cNvSpPr txBox="1">
            <a:spLocks/>
          </p:cNvSpPr>
          <p:nvPr/>
        </p:nvSpPr>
        <p:spPr>
          <a:xfrm>
            <a:off x="7658788" y="5836326"/>
            <a:ext cx="4666869" cy="415498"/>
          </a:xfrm>
          <a:prstGeom prst="rect">
            <a:avLst/>
          </a:prstGeom>
        </p:spPr>
        <p:txBody>
          <a:bodyPr anchor="b"/>
          <a:lstStyle>
            <a:lvl1pPr marL="0" indent="0" algn="l" defTabSz="914377" rtl="0" eaLnBrk="1" latinLnBrk="0" hangingPunct="1">
              <a:lnSpc>
                <a:spcPts val="2400"/>
              </a:lnSpc>
              <a:spcBef>
                <a:spcPct val="0"/>
              </a:spcBef>
              <a:buNone/>
              <a:defRPr sz="2400" b="0" kern="1200" cap="none" baseline="0">
                <a:solidFill>
                  <a:schemeClr val="tx1"/>
                </a:solidFill>
                <a:latin typeface="+mj-lt"/>
                <a:ea typeface="+mj-ea"/>
                <a:cs typeface="+mj-cs"/>
              </a:defRPr>
            </a:lvl1pPr>
          </a:lstStyle>
          <a:p>
            <a:endParaRPr lang="en-US" sz="1200">
              <a:latin typeface="+mn-lt"/>
            </a:endParaRPr>
          </a:p>
        </p:txBody>
      </p:sp>
      <p:sp>
        <p:nvSpPr>
          <p:cNvPr id="43" name="Espace réservé du contenu 3">
            <a:extLst>
              <a:ext uri="{FF2B5EF4-FFF2-40B4-BE49-F238E27FC236}">
                <a16:creationId xmlns:a16="http://schemas.microsoft.com/office/drawing/2014/main" id="{23662912-1BC4-460C-8A3B-D1A73F987199}"/>
              </a:ext>
            </a:extLst>
          </p:cNvPr>
          <p:cNvSpPr txBox="1">
            <a:spLocks/>
          </p:cNvSpPr>
          <p:nvPr/>
        </p:nvSpPr>
        <p:spPr>
          <a:xfrm>
            <a:off x="4142107" y="5847798"/>
            <a:ext cx="7291222" cy="733156"/>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The objective is to create a model which will replace and expedite their current manual process of shortlisting prospective investments that meet their basic criteria    </a:t>
            </a:r>
          </a:p>
        </p:txBody>
      </p:sp>
    </p:spTree>
    <p:extLst>
      <p:ext uri="{BB962C8B-B14F-4D97-AF65-F5344CB8AC3E}">
        <p14:creationId xmlns:p14="http://schemas.microsoft.com/office/powerpoint/2010/main" val="240399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BB57634-0D75-4BAA-BD8A-1F151A698FEF}"/>
              </a:ext>
            </a:extLst>
          </p:cNvPr>
          <p:cNvSpPr/>
          <p:nvPr/>
        </p:nvSpPr>
        <p:spPr>
          <a:xfrm>
            <a:off x="1724628" y="5434270"/>
            <a:ext cx="9867238" cy="115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id="{4769535D-E9BE-4437-9E97-6FEECEA1FCD5}"/>
              </a:ext>
            </a:extLst>
          </p:cNvPr>
          <p:cNvSpPr/>
          <p:nvPr/>
        </p:nvSpPr>
        <p:spPr>
          <a:xfrm>
            <a:off x="8157663" y="4208168"/>
            <a:ext cx="2338879" cy="91575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E3D686B5-62D5-4F3E-A554-AF35F7066993}"/>
              </a:ext>
            </a:extLst>
          </p:cNvPr>
          <p:cNvSpPr>
            <a:spLocks noGrp="1"/>
          </p:cNvSpPr>
          <p:nvPr>
            <p:ph type="sldNum" sz="quarter" idx="17"/>
          </p:nvPr>
        </p:nvSpPr>
        <p:spPr/>
        <p:txBody>
          <a:bodyPr/>
          <a:lstStyle/>
          <a:p>
            <a:fld id="{4F9AC08D-23A9-440E-BCB9-AA1E9877CC38}" type="slidenum">
              <a:rPr lang="es-ES" smtClean="0"/>
              <a:pPr/>
              <a:t>16</a:t>
            </a:fld>
            <a:endParaRPr lang="es-ES" dirty="0"/>
          </a:p>
        </p:txBody>
      </p:sp>
      <p:sp>
        <p:nvSpPr>
          <p:cNvPr id="3" name="Title 2">
            <a:extLst>
              <a:ext uri="{FF2B5EF4-FFF2-40B4-BE49-F238E27FC236}">
                <a16:creationId xmlns:a16="http://schemas.microsoft.com/office/drawing/2014/main" id="{4DD6C502-3275-46FD-A165-517E64CCF532}"/>
              </a:ext>
            </a:extLst>
          </p:cNvPr>
          <p:cNvSpPr>
            <a:spLocks noGrp="1"/>
          </p:cNvSpPr>
          <p:nvPr>
            <p:ph type="title"/>
          </p:nvPr>
        </p:nvSpPr>
        <p:spPr/>
        <p:txBody>
          <a:bodyPr/>
          <a:lstStyle/>
          <a:p>
            <a:r>
              <a:rPr lang="en-US" dirty="0"/>
              <a:t>The variables extracted from the different websites will be         used to build a model to rank potential companies</a:t>
            </a:r>
          </a:p>
        </p:txBody>
      </p:sp>
      <p:pic>
        <p:nvPicPr>
          <p:cNvPr id="23" name="Content Placeholder 22" descr="Add">
            <a:extLst>
              <a:ext uri="{FF2B5EF4-FFF2-40B4-BE49-F238E27FC236}">
                <a16:creationId xmlns:a16="http://schemas.microsoft.com/office/drawing/2014/main" id="{6A14A580-09E9-466F-9B91-862F56F8FAF7}"/>
              </a:ext>
            </a:extLst>
          </p:cNvPr>
          <p:cNvPicPr>
            <a:picLocks noGrp="1" noChangeAspect="1"/>
          </p:cNvPicPr>
          <p:nvPr>
            <p:ph sz="quarter" idx="23"/>
          </p:nvPr>
        </p:nvPicPr>
        <p:blipFill>
          <a:blip r:embed="rId2">
            <a:extLst>
              <a:ext uri="{96DAC541-7B7A-43D3-8B79-37D633B846F1}">
                <asvg:svgBlip xmlns:asvg="http://schemas.microsoft.com/office/drawing/2016/SVG/main" r:embed="rId3"/>
              </a:ext>
            </a:extLst>
          </a:blip>
          <a:stretch>
            <a:fillRect/>
          </a:stretch>
        </p:blipFill>
        <p:spPr>
          <a:xfrm>
            <a:off x="2390450" y="3029215"/>
            <a:ext cx="384175" cy="384175"/>
          </a:xfrm>
        </p:spPr>
      </p:pic>
      <p:sp>
        <p:nvSpPr>
          <p:cNvPr id="5" name="Right Triangle 4">
            <a:extLst>
              <a:ext uri="{FF2B5EF4-FFF2-40B4-BE49-F238E27FC236}">
                <a16:creationId xmlns:a16="http://schemas.microsoft.com/office/drawing/2014/main" id="{BB505F17-81EC-4037-902F-8737AD087C47}"/>
              </a:ext>
            </a:extLst>
          </p:cNvPr>
          <p:cNvSpPr/>
          <p:nvPr/>
        </p:nvSpPr>
        <p:spPr>
          <a:xfrm flipH="1" flipV="1">
            <a:off x="970480" y="2491922"/>
            <a:ext cx="99369" cy="107458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TextBox 5">
            <a:extLst>
              <a:ext uri="{FF2B5EF4-FFF2-40B4-BE49-F238E27FC236}">
                <a16:creationId xmlns:a16="http://schemas.microsoft.com/office/drawing/2014/main" id="{7D359D18-224B-462E-B769-17E22D9BE506}"/>
              </a:ext>
            </a:extLst>
          </p:cNvPr>
          <p:cNvSpPr txBox="1"/>
          <p:nvPr/>
        </p:nvSpPr>
        <p:spPr>
          <a:xfrm>
            <a:off x="410155" y="4970415"/>
            <a:ext cx="7636493" cy="338554"/>
          </a:xfrm>
          <a:prstGeom prst="rect">
            <a:avLst/>
          </a:prstGeom>
        </p:spPr>
        <p:txBody>
          <a:bodyPr vert="horz" wrap="square" lIns="0" tIns="0" rIns="0" bIns="0" rtlCol="0">
            <a:spAutoFit/>
          </a:bodyPr>
          <a:lstStyle/>
          <a:p>
            <a:pPr algn="l"/>
            <a:r>
              <a:rPr lang="en-US" sz="1100" i="1" dirty="0">
                <a:solidFill>
                  <a:schemeClr val="tx1">
                    <a:lumMod val="50000"/>
                    <a:lumOff val="50000"/>
                  </a:schemeClr>
                </a:solidFill>
              </a:rPr>
              <a:t>All sub-models will be scaled between 0-100, where 100 is ideal fit (based on industry standard, benchmarking, historic performance, SME recommendations, statistical model fit, or additional factors depending on each sub-model)</a:t>
            </a:r>
          </a:p>
        </p:txBody>
      </p:sp>
      <p:sp>
        <p:nvSpPr>
          <p:cNvPr id="7" name="TextBox 6">
            <a:extLst>
              <a:ext uri="{FF2B5EF4-FFF2-40B4-BE49-F238E27FC236}">
                <a16:creationId xmlns:a16="http://schemas.microsoft.com/office/drawing/2014/main" id="{5FD3DDCB-ABFC-420F-AA86-B292352921E1}"/>
              </a:ext>
            </a:extLst>
          </p:cNvPr>
          <p:cNvSpPr txBox="1"/>
          <p:nvPr/>
        </p:nvSpPr>
        <p:spPr>
          <a:xfrm>
            <a:off x="1247948" y="2488548"/>
            <a:ext cx="936154" cy="969496"/>
          </a:xfrm>
          <a:prstGeom prst="rect">
            <a:avLst/>
          </a:prstGeom>
        </p:spPr>
        <p:txBody>
          <a:bodyPr vert="horz" wrap="square" lIns="0" tIns="0" rIns="0" bIns="0" rtlCol="0">
            <a:spAutoFit/>
          </a:bodyPr>
          <a:lstStyle/>
          <a:p>
            <a:pPr algn="l"/>
            <a:r>
              <a:rPr lang="en-US" sz="1050" dirty="0"/>
              <a:t>Investor A</a:t>
            </a:r>
          </a:p>
          <a:p>
            <a:pPr algn="l"/>
            <a:r>
              <a:rPr lang="en-US" sz="1050" dirty="0"/>
              <a:t>Investor B</a:t>
            </a:r>
          </a:p>
          <a:p>
            <a:pPr algn="l"/>
            <a:r>
              <a:rPr lang="en-US" sz="1050" dirty="0"/>
              <a:t>-</a:t>
            </a:r>
          </a:p>
          <a:p>
            <a:pPr algn="l"/>
            <a:r>
              <a:rPr lang="en-US" sz="1050" dirty="0"/>
              <a:t>-</a:t>
            </a:r>
          </a:p>
          <a:p>
            <a:pPr algn="l"/>
            <a:r>
              <a:rPr lang="en-US" sz="1050" dirty="0"/>
              <a:t>-</a:t>
            </a:r>
          </a:p>
          <a:p>
            <a:pPr algn="l"/>
            <a:r>
              <a:rPr lang="en-US" sz="1050" dirty="0"/>
              <a:t>Investor N</a:t>
            </a:r>
          </a:p>
        </p:txBody>
      </p:sp>
      <p:sp>
        <p:nvSpPr>
          <p:cNvPr id="8" name="TextBox 7">
            <a:extLst>
              <a:ext uri="{FF2B5EF4-FFF2-40B4-BE49-F238E27FC236}">
                <a16:creationId xmlns:a16="http://schemas.microsoft.com/office/drawing/2014/main" id="{A84DC66D-84AD-4850-B066-6208F232E353}"/>
              </a:ext>
            </a:extLst>
          </p:cNvPr>
          <p:cNvSpPr txBox="1"/>
          <p:nvPr/>
        </p:nvSpPr>
        <p:spPr>
          <a:xfrm>
            <a:off x="843681" y="3600206"/>
            <a:ext cx="113814" cy="184666"/>
          </a:xfrm>
          <a:prstGeom prst="rect">
            <a:avLst/>
          </a:prstGeom>
        </p:spPr>
        <p:txBody>
          <a:bodyPr vert="horz" wrap="square" lIns="0" tIns="0" rIns="0" bIns="0" rtlCol="0">
            <a:spAutoFit/>
          </a:bodyPr>
          <a:lstStyle/>
          <a:p>
            <a:pPr algn="l"/>
            <a:r>
              <a:rPr lang="en-US" sz="1200" b="1" dirty="0">
                <a:solidFill>
                  <a:schemeClr val="accent2"/>
                </a:solidFill>
              </a:rPr>
              <a:t>0</a:t>
            </a:r>
          </a:p>
        </p:txBody>
      </p:sp>
      <p:grpSp>
        <p:nvGrpSpPr>
          <p:cNvPr id="21" name="Group 20">
            <a:extLst>
              <a:ext uri="{FF2B5EF4-FFF2-40B4-BE49-F238E27FC236}">
                <a16:creationId xmlns:a16="http://schemas.microsoft.com/office/drawing/2014/main" id="{EF898FC9-3267-44BC-BF13-FCE617D9601B}"/>
              </a:ext>
            </a:extLst>
          </p:cNvPr>
          <p:cNvGrpSpPr/>
          <p:nvPr/>
        </p:nvGrpSpPr>
        <p:grpSpPr>
          <a:xfrm>
            <a:off x="3010853" y="2645068"/>
            <a:ext cx="1610023" cy="832864"/>
            <a:chOff x="2225040" y="4735378"/>
            <a:chExt cx="2444051" cy="1264306"/>
          </a:xfrm>
        </p:grpSpPr>
        <p:sp>
          <p:nvSpPr>
            <p:cNvPr id="12" name="Freeform: Shape 11">
              <a:extLst>
                <a:ext uri="{FF2B5EF4-FFF2-40B4-BE49-F238E27FC236}">
                  <a16:creationId xmlns:a16="http://schemas.microsoft.com/office/drawing/2014/main" id="{F9F36726-D0EE-4534-B3CA-8D1FE988D176}"/>
                </a:ext>
              </a:extLst>
            </p:cNvPr>
            <p:cNvSpPr/>
            <p:nvPr/>
          </p:nvSpPr>
          <p:spPr>
            <a:xfrm>
              <a:off x="2246291" y="5090684"/>
              <a:ext cx="2373120" cy="875803"/>
            </a:xfrm>
            <a:custGeom>
              <a:avLst/>
              <a:gdLst>
                <a:gd name="connsiteX0" fmla="*/ 0 w 3033162"/>
                <a:gd name="connsiteY0" fmla="*/ 799680 h 799680"/>
                <a:gd name="connsiteX1" fmla="*/ 1363980 w 3033162"/>
                <a:gd name="connsiteY1" fmla="*/ 426300 h 799680"/>
                <a:gd name="connsiteX2" fmla="*/ 2316480 w 3033162"/>
                <a:gd name="connsiteY2" fmla="*/ 350100 h 799680"/>
                <a:gd name="connsiteX3" fmla="*/ 2941320 w 3033162"/>
                <a:gd name="connsiteY3" fmla="*/ 45300 h 799680"/>
                <a:gd name="connsiteX4" fmla="*/ 3017520 w 3033162"/>
                <a:gd name="connsiteY4" fmla="*/ 7200 h 79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162" h="799680">
                  <a:moveTo>
                    <a:pt x="0" y="799680"/>
                  </a:moveTo>
                  <a:cubicBezTo>
                    <a:pt x="488950" y="650455"/>
                    <a:pt x="977900" y="501230"/>
                    <a:pt x="1363980" y="426300"/>
                  </a:cubicBezTo>
                  <a:cubicBezTo>
                    <a:pt x="1750060" y="351370"/>
                    <a:pt x="2053590" y="413600"/>
                    <a:pt x="2316480" y="350100"/>
                  </a:cubicBezTo>
                  <a:cubicBezTo>
                    <a:pt x="2579370" y="286600"/>
                    <a:pt x="2824480" y="102450"/>
                    <a:pt x="2941320" y="45300"/>
                  </a:cubicBezTo>
                  <a:cubicBezTo>
                    <a:pt x="3058160" y="-11850"/>
                    <a:pt x="3037840" y="-2325"/>
                    <a:pt x="3017520" y="7200"/>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L-Shape 13">
              <a:extLst>
                <a:ext uri="{FF2B5EF4-FFF2-40B4-BE49-F238E27FC236}">
                  <a16:creationId xmlns:a16="http://schemas.microsoft.com/office/drawing/2014/main" id="{EEE936D1-2D67-4906-BDFD-5770408B6E5E}"/>
                </a:ext>
              </a:extLst>
            </p:cNvPr>
            <p:cNvSpPr/>
            <p:nvPr/>
          </p:nvSpPr>
          <p:spPr>
            <a:xfrm>
              <a:off x="2225040" y="4735378"/>
              <a:ext cx="2444051" cy="1264306"/>
            </a:xfrm>
            <a:prstGeom prst="corner">
              <a:avLst>
                <a:gd name="adj1" fmla="val 2022"/>
                <a:gd name="adj2" fmla="val 17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Diamond 14">
              <a:extLst>
                <a:ext uri="{FF2B5EF4-FFF2-40B4-BE49-F238E27FC236}">
                  <a16:creationId xmlns:a16="http://schemas.microsoft.com/office/drawing/2014/main" id="{E9C89ADC-0363-4E4E-AD2C-5488316B34E8}"/>
                </a:ext>
              </a:extLst>
            </p:cNvPr>
            <p:cNvSpPr/>
            <p:nvPr/>
          </p:nvSpPr>
          <p:spPr>
            <a:xfrm>
              <a:off x="3496196" y="5431748"/>
              <a:ext cx="144379" cy="144379"/>
            </a:xfrm>
            <a:prstGeom prst="diamond">
              <a:avLst/>
            </a:prstGeom>
            <a:solidFill>
              <a:srgbClr val="FF3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78" name="TextBox 77">
            <a:extLst>
              <a:ext uri="{FF2B5EF4-FFF2-40B4-BE49-F238E27FC236}">
                <a16:creationId xmlns:a16="http://schemas.microsoft.com/office/drawing/2014/main" id="{B1952E72-5F9F-438C-AEE5-811936703570}"/>
              </a:ext>
            </a:extLst>
          </p:cNvPr>
          <p:cNvSpPr txBox="1"/>
          <p:nvPr/>
        </p:nvSpPr>
        <p:spPr>
          <a:xfrm>
            <a:off x="3448152" y="2775449"/>
            <a:ext cx="687689" cy="246221"/>
          </a:xfrm>
          <a:prstGeom prst="rect">
            <a:avLst/>
          </a:prstGeom>
        </p:spPr>
        <p:txBody>
          <a:bodyPr vert="horz" wrap="square" lIns="0" tIns="0" rIns="0" bIns="0" rtlCol="0">
            <a:spAutoFit/>
          </a:bodyPr>
          <a:lstStyle/>
          <a:p>
            <a:pPr algn="ctr"/>
            <a:r>
              <a:rPr lang="en-US" sz="800" b="1" i="1" dirty="0">
                <a:solidFill>
                  <a:schemeClr val="accent5"/>
                </a:solidFill>
              </a:rPr>
              <a:t>Ideal Entry </a:t>
            </a:r>
          </a:p>
          <a:p>
            <a:pPr algn="ctr"/>
            <a:r>
              <a:rPr lang="en-US" sz="800" b="1" i="1" dirty="0">
                <a:solidFill>
                  <a:schemeClr val="accent5"/>
                </a:solidFill>
              </a:rPr>
              <a:t>Point</a:t>
            </a:r>
          </a:p>
        </p:txBody>
      </p:sp>
      <p:sp>
        <p:nvSpPr>
          <p:cNvPr id="79" name="TextBox 78">
            <a:extLst>
              <a:ext uri="{FF2B5EF4-FFF2-40B4-BE49-F238E27FC236}">
                <a16:creationId xmlns:a16="http://schemas.microsoft.com/office/drawing/2014/main" id="{A395B667-89B6-40DB-8372-21A1809CB036}"/>
              </a:ext>
            </a:extLst>
          </p:cNvPr>
          <p:cNvSpPr txBox="1"/>
          <p:nvPr/>
        </p:nvSpPr>
        <p:spPr>
          <a:xfrm>
            <a:off x="3492662" y="3624189"/>
            <a:ext cx="969817" cy="184666"/>
          </a:xfrm>
          <a:prstGeom prst="rect">
            <a:avLst/>
          </a:prstGeom>
        </p:spPr>
        <p:txBody>
          <a:bodyPr vert="horz" wrap="square" lIns="0" tIns="0" rIns="0" bIns="0" rtlCol="0">
            <a:spAutoFit/>
          </a:bodyPr>
          <a:lstStyle/>
          <a:p>
            <a:pPr algn="l"/>
            <a:r>
              <a:rPr lang="en-US" sz="1200" b="1" dirty="0">
                <a:solidFill>
                  <a:schemeClr val="accent2"/>
                </a:solidFill>
              </a:rPr>
              <a:t>0</a:t>
            </a:r>
            <a:r>
              <a:rPr lang="en-US" sz="1200" b="1" dirty="0">
                <a:solidFill>
                  <a:schemeClr val="accent2"/>
                </a:solidFill>
                <a:sym typeface="Wingdings" panose="05000000000000000000" pitchFamily="2" charset="2"/>
              </a:rPr>
              <a:t></a:t>
            </a:r>
            <a:r>
              <a:rPr lang="en-US" sz="1200" b="1" dirty="0">
                <a:solidFill>
                  <a:schemeClr val="accent2"/>
                </a:solidFill>
              </a:rPr>
              <a:t>100</a:t>
            </a:r>
            <a:r>
              <a:rPr lang="en-US" sz="1200" b="1" dirty="0">
                <a:solidFill>
                  <a:schemeClr val="accent2"/>
                </a:solidFill>
                <a:sym typeface="Wingdings" panose="05000000000000000000" pitchFamily="2" charset="2"/>
              </a:rPr>
              <a:t>0</a:t>
            </a:r>
            <a:endParaRPr lang="en-US" sz="1200" b="1" dirty="0">
              <a:solidFill>
                <a:schemeClr val="accent2"/>
              </a:solidFill>
            </a:endParaRPr>
          </a:p>
        </p:txBody>
      </p:sp>
      <p:sp>
        <p:nvSpPr>
          <p:cNvPr id="80" name="TextBox 79">
            <a:extLst>
              <a:ext uri="{FF2B5EF4-FFF2-40B4-BE49-F238E27FC236}">
                <a16:creationId xmlns:a16="http://schemas.microsoft.com/office/drawing/2014/main" id="{A3976BE1-612C-48FA-AC65-F1A0A71ED18C}"/>
              </a:ext>
            </a:extLst>
          </p:cNvPr>
          <p:cNvSpPr txBox="1"/>
          <p:nvPr/>
        </p:nvSpPr>
        <p:spPr>
          <a:xfrm>
            <a:off x="502241" y="2455070"/>
            <a:ext cx="341440" cy="184666"/>
          </a:xfrm>
          <a:prstGeom prst="rect">
            <a:avLst/>
          </a:prstGeom>
        </p:spPr>
        <p:txBody>
          <a:bodyPr vert="horz" wrap="square" lIns="0" tIns="0" rIns="0" bIns="0" rtlCol="0">
            <a:spAutoFit/>
          </a:bodyPr>
          <a:lstStyle/>
          <a:p>
            <a:pPr algn="l"/>
            <a:r>
              <a:rPr lang="en-US" sz="1200" b="1" dirty="0">
                <a:solidFill>
                  <a:schemeClr val="accent2"/>
                </a:solidFill>
              </a:rPr>
              <a:t>100</a:t>
            </a:r>
          </a:p>
        </p:txBody>
      </p:sp>
      <p:sp>
        <p:nvSpPr>
          <p:cNvPr id="84" name="Content Placeholder 10">
            <a:extLst>
              <a:ext uri="{FF2B5EF4-FFF2-40B4-BE49-F238E27FC236}">
                <a16:creationId xmlns:a16="http://schemas.microsoft.com/office/drawing/2014/main" id="{BD1D769B-2E40-408E-B1FB-AE47A916F1C0}"/>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The proposed conceptual model will include a set of sub-models that will be weighted in order to get a general score output to form a ranking of the companies</a:t>
            </a:r>
          </a:p>
        </p:txBody>
      </p:sp>
      <p:sp>
        <p:nvSpPr>
          <p:cNvPr id="85" name="TextBox 84">
            <a:extLst>
              <a:ext uri="{FF2B5EF4-FFF2-40B4-BE49-F238E27FC236}">
                <a16:creationId xmlns:a16="http://schemas.microsoft.com/office/drawing/2014/main" id="{5E3F106B-705E-45E4-B3DC-EF43759B1140}"/>
              </a:ext>
            </a:extLst>
          </p:cNvPr>
          <p:cNvSpPr txBox="1"/>
          <p:nvPr/>
        </p:nvSpPr>
        <p:spPr>
          <a:xfrm>
            <a:off x="410155" y="4266945"/>
            <a:ext cx="2232135" cy="646331"/>
          </a:xfrm>
          <a:prstGeom prst="rect">
            <a:avLst/>
          </a:prstGeom>
        </p:spPr>
        <p:txBody>
          <a:bodyPr vert="horz" wrap="square" lIns="0" tIns="0" rIns="0" bIns="0" rtlCol="0">
            <a:spAutoFit/>
          </a:bodyPr>
          <a:lstStyle/>
          <a:p>
            <a:r>
              <a:rPr lang="en-US" sz="1050" b="1" i="1" dirty="0">
                <a:solidFill>
                  <a:schemeClr val="accent5"/>
                </a:solidFill>
              </a:rPr>
              <a:t>Composite Score formed by all Investors that have participated in previous rounds, data gathered from Pitchbook</a:t>
            </a:r>
          </a:p>
        </p:txBody>
      </p:sp>
      <p:sp>
        <p:nvSpPr>
          <p:cNvPr id="86" name="TextBox 85">
            <a:extLst>
              <a:ext uri="{FF2B5EF4-FFF2-40B4-BE49-F238E27FC236}">
                <a16:creationId xmlns:a16="http://schemas.microsoft.com/office/drawing/2014/main" id="{8E314496-A96F-45F4-A559-8594EA19A1DC}"/>
              </a:ext>
            </a:extLst>
          </p:cNvPr>
          <p:cNvSpPr txBox="1"/>
          <p:nvPr/>
        </p:nvSpPr>
        <p:spPr>
          <a:xfrm>
            <a:off x="410155" y="3929281"/>
            <a:ext cx="2232135" cy="215444"/>
          </a:xfrm>
          <a:prstGeom prst="rect">
            <a:avLst/>
          </a:prstGeom>
          <a:solidFill>
            <a:schemeClr val="accent5">
              <a:lumMod val="20000"/>
              <a:lumOff val="80000"/>
            </a:schemeClr>
          </a:solidFill>
        </p:spPr>
        <p:txBody>
          <a:bodyPr vert="horz" wrap="square" lIns="0" tIns="0" rIns="0" bIns="0" rtlCol="0">
            <a:spAutoFit/>
          </a:bodyPr>
          <a:lstStyle/>
          <a:p>
            <a:pPr algn="ctr"/>
            <a:r>
              <a:rPr lang="en-US" sz="1400" b="1" dirty="0"/>
              <a:t>Previous Investors Index</a:t>
            </a:r>
          </a:p>
        </p:txBody>
      </p:sp>
      <p:sp>
        <p:nvSpPr>
          <p:cNvPr id="87" name="TextBox 86">
            <a:extLst>
              <a:ext uri="{FF2B5EF4-FFF2-40B4-BE49-F238E27FC236}">
                <a16:creationId xmlns:a16="http://schemas.microsoft.com/office/drawing/2014/main" id="{89E44411-56D9-4DB3-95E0-8C3CC6551A62}"/>
              </a:ext>
            </a:extLst>
          </p:cNvPr>
          <p:cNvSpPr txBox="1"/>
          <p:nvPr/>
        </p:nvSpPr>
        <p:spPr>
          <a:xfrm>
            <a:off x="2774625" y="3929281"/>
            <a:ext cx="2286053" cy="215444"/>
          </a:xfrm>
          <a:prstGeom prst="rect">
            <a:avLst/>
          </a:prstGeom>
          <a:solidFill>
            <a:schemeClr val="accent5">
              <a:lumMod val="20000"/>
              <a:lumOff val="80000"/>
            </a:schemeClr>
          </a:solidFill>
        </p:spPr>
        <p:txBody>
          <a:bodyPr vert="horz" wrap="square" lIns="0" tIns="0" rIns="0" bIns="0" rtlCol="0">
            <a:spAutoFit/>
          </a:bodyPr>
          <a:lstStyle/>
          <a:p>
            <a:pPr algn="ctr"/>
            <a:r>
              <a:rPr lang="en-US" sz="1400" b="1" dirty="0"/>
              <a:t>Growth Stage Index</a:t>
            </a:r>
          </a:p>
        </p:txBody>
      </p:sp>
      <p:pic>
        <p:nvPicPr>
          <p:cNvPr id="50" name="Content Placeholder 22" descr="Add">
            <a:extLst>
              <a:ext uri="{FF2B5EF4-FFF2-40B4-BE49-F238E27FC236}">
                <a16:creationId xmlns:a16="http://schemas.microsoft.com/office/drawing/2014/main" id="{B6CE9F0B-CDA8-4AF3-926D-46D365DD91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8364" y="3032291"/>
            <a:ext cx="384175" cy="384175"/>
          </a:xfrm>
          <a:prstGeom prst="rect">
            <a:avLst/>
          </a:prstGeom>
        </p:spPr>
      </p:pic>
      <p:sp>
        <p:nvSpPr>
          <p:cNvPr id="4" name="TextBox 3">
            <a:extLst>
              <a:ext uri="{FF2B5EF4-FFF2-40B4-BE49-F238E27FC236}">
                <a16:creationId xmlns:a16="http://schemas.microsoft.com/office/drawing/2014/main" id="{C2F6B4EC-7C92-4645-9628-9DD1F4208714}"/>
              </a:ext>
            </a:extLst>
          </p:cNvPr>
          <p:cNvSpPr txBox="1"/>
          <p:nvPr/>
        </p:nvSpPr>
        <p:spPr>
          <a:xfrm>
            <a:off x="5537485" y="2750134"/>
            <a:ext cx="556243" cy="492443"/>
          </a:xfrm>
          <a:prstGeom prst="rect">
            <a:avLst/>
          </a:prstGeom>
        </p:spPr>
        <p:txBody>
          <a:bodyPr vert="horz" wrap="square" lIns="0" tIns="0" rIns="0" bIns="0" rtlCol="0">
            <a:spAutoFit/>
          </a:bodyPr>
          <a:lstStyle/>
          <a:p>
            <a:pPr algn="ctr"/>
            <a:r>
              <a:rPr lang="en-US" sz="1600" b="1" u="sng" dirty="0">
                <a:solidFill>
                  <a:schemeClr val="accent1"/>
                </a:solidFill>
              </a:rPr>
              <a:t>Rev</a:t>
            </a:r>
          </a:p>
          <a:p>
            <a:pPr algn="ctr"/>
            <a:r>
              <a:rPr lang="en-US" sz="1600" b="1" dirty="0">
                <a:solidFill>
                  <a:schemeClr val="accent1"/>
                </a:solidFill>
              </a:rPr>
              <a:t>Emp</a:t>
            </a:r>
          </a:p>
        </p:txBody>
      </p:sp>
      <p:sp>
        <p:nvSpPr>
          <p:cNvPr id="52" name="TextBox 51">
            <a:extLst>
              <a:ext uri="{FF2B5EF4-FFF2-40B4-BE49-F238E27FC236}">
                <a16:creationId xmlns:a16="http://schemas.microsoft.com/office/drawing/2014/main" id="{44D121B4-62A3-4649-9D48-C4A59397C36F}"/>
              </a:ext>
            </a:extLst>
          </p:cNvPr>
          <p:cNvSpPr txBox="1"/>
          <p:nvPr/>
        </p:nvSpPr>
        <p:spPr>
          <a:xfrm>
            <a:off x="5147468" y="3929281"/>
            <a:ext cx="2911509" cy="215444"/>
          </a:xfrm>
          <a:prstGeom prst="rect">
            <a:avLst/>
          </a:prstGeom>
          <a:solidFill>
            <a:schemeClr val="accent5">
              <a:lumMod val="20000"/>
              <a:lumOff val="80000"/>
            </a:schemeClr>
          </a:solidFill>
        </p:spPr>
        <p:txBody>
          <a:bodyPr vert="horz" wrap="square" lIns="0" tIns="0" rIns="0" bIns="0" rtlCol="0">
            <a:spAutoFit/>
          </a:bodyPr>
          <a:lstStyle/>
          <a:p>
            <a:pPr algn="ctr"/>
            <a:r>
              <a:rPr lang="en-US" sz="1400" b="1" dirty="0"/>
              <a:t>KPIs</a:t>
            </a:r>
          </a:p>
        </p:txBody>
      </p:sp>
      <p:pic>
        <p:nvPicPr>
          <p:cNvPr id="53" name="Content Placeholder 22" descr="Add">
            <a:extLst>
              <a:ext uri="{FF2B5EF4-FFF2-40B4-BE49-F238E27FC236}">
                <a16:creationId xmlns:a16="http://schemas.microsoft.com/office/drawing/2014/main" id="{CC190AC4-D203-4176-8C78-53829D614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0897" y="3038126"/>
            <a:ext cx="384175" cy="384175"/>
          </a:xfrm>
          <a:prstGeom prst="rect">
            <a:avLst/>
          </a:prstGeom>
        </p:spPr>
      </p:pic>
      <p:sp>
        <p:nvSpPr>
          <p:cNvPr id="54" name="TextBox 53">
            <a:extLst>
              <a:ext uri="{FF2B5EF4-FFF2-40B4-BE49-F238E27FC236}">
                <a16:creationId xmlns:a16="http://schemas.microsoft.com/office/drawing/2014/main" id="{11C3471A-61F9-4AAB-BC17-CC8FAF8DA360}"/>
              </a:ext>
            </a:extLst>
          </p:cNvPr>
          <p:cNvSpPr txBox="1"/>
          <p:nvPr/>
        </p:nvSpPr>
        <p:spPr>
          <a:xfrm>
            <a:off x="6775270" y="3077781"/>
            <a:ext cx="1197443" cy="369332"/>
          </a:xfrm>
          <a:prstGeom prst="rect">
            <a:avLst/>
          </a:prstGeom>
        </p:spPr>
        <p:txBody>
          <a:bodyPr vert="horz" wrap="square" lIns="0" tIns="0" rIns="0" bIns="0" rtlCol="0">
            <a:spAutoFit/>
          </a:bodyPr>
          <a:lstStyle/>
          <a:p>
            <a:pPr algn="ctr"/>
            <a:r>
              <a:rPr lang="en-US" sz="1200" b="1" dirty="0">
                <a:solidFill>
                  <a:schemeClr val="accent1"/>
                </a:solidFill>
              </a:rPr>
              <a:t>Geographic </a:t>
            </a:r>
          </a:p>
          <a:p>
            <a:pPr algn="ctr"/>
            <a:r>
              <a:rPr lang="en-US" sz="1200" b="1" dirty="0">
                <a:solidFill>
                  <a:schemeClr val="accent1"/>
                </a:solidFill>
              </a:rPr>
              <a:t>Index</a:t>
            </a:r>
          </a:p>
        </p:txBody>
      </p:sp>
      <p:pic>
        <p:nvPicPr>
          <p:cNvPr id="14340" name="Picture 4" descr="Imagen relacionada">
            <a:extLst>
              <a:ext uri="{FF2B5EF4-FFF2-40B4-BE49-F238E27FC236}">
                <a16:creationId xmlns:a16="http://schemas.microsoft.com/office/drawing/2014/main" id="{4FF8D9EA-B25E-4C06-9EF8-E969CA1388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2540" y="2448081"/>
            <a:ext cx="737947" cy="73794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D985E579-9511-42D7-B205-84B8BC12DAC3}"/>
              </a:ext>
            </a:extLst>
          </p:cNvPr>
          <p:cNvSpPr txBox="1"/>
          <p:nvPr/>
        </p:nvSpPr>
        <p:spPr>
          <a:xfrm>
            <a:off x="5135140" y="3651698"/>
            <a:ext cx="2911508" cy="184666"/>
          </a:xfrm>
          <a:prstGeom prst="rect">
            <a:avLst/>
          </a:prstGeom>
        </p:spPr>
        <p:txBody>
          <a:bodyPr vert="horz" wrap="square" lIns="0" tIns="0" rIns="0" bIns="0" rtlCol="0">
            <a:spAutoFit/>
          </a:bodyPr>
          <a:lstStyle/>
          <a:p>
            <a:pPr algn="ctr"/>
            <a:r>
              <a:rPr lang="en-US" sz="1200" b="1" dirty="0">
                <a:solidFill>
                  <a:schemeClr val="accent2"/>
                </a:solidFill>
              </a:rPr>
              <a:t>Convert to 0</a:t>
            </a:r>
            <a:r>
              <a:rPr lang="en-US" sz="1200" b="1" dirty="0">
                <a:solidFill>
                  <a:schemeClr val="accent2"/>
                </a:solidFill>
                <a:sym typeface="Wingdings" panose="05000000000000000000" pitchFamily="2" charset="2"/>
              </a:rPr>
              <a:t>-</a:t>
            </a:r>
            <a:r>
              <a:rPr lang="en-US" sz="1200" b="1" dirty="0">
                <a:solidFill>
                  <a:schemeClr val="accent2"/>
                </a:solidFill>
              </a:rPr>
              <a:t>100</a:t>
            </a:r>
          </a:p>
        </p:txBody>
      </p:sp>
      <p:sp>
        <p:nvSpPr>
          <p:cNvPr id="60" name="L-Shape 59">
            <a:extLst>
              <a:ext uri="{FF2B5EF4-FFF2-40B4-BE49-F238E27FC236}">
                <a16:creationId xmlns:a16="http://schemas.microsoft.com/office/drawing/2014/main" id="{ED1A2D3F-9FE6-4CE3-851F-681A984DF20C}"/>
              </a:ext>
            </a:extLst>
          </p:cNvPr>
          <p:cNvSpPr/>
          <p:nvPr/>
        </p:nvSpPr>
        <p:spPr>
          <a:xfrm>
            <a:off x="8614840" y="2717576"/>
            <a:ext cx="1299083" cy="672015"/>
          </a:xfrm>
          <a:prstGeom prst="corner">
            <a:avLst>
              <a:gd name="adj1" fmla="val 2022"/>
              <a:gd name="adj2" fmla="val 17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3" name="TextBox 62">
            <a:extLst>
              <a:ext uri="{FF2B5EF4-FFF2-40B4-BE49-F238E27FC236}">
                <a16:creationId xmlns:a16="http://schemas.microsoft.com/office/drawing/2014/main" id="{6C2FAA41-8F9E-45FC-888E-62A71E998AD5}"/>
              </a:ext>
            </a:extLst>
          </p:cNvPr>
          <p:cNvSpPr txBox="1"/>
          <p:nvPr/>
        </p:nvSpPr>
        <p:spPr>
          <a:xfrm>
            <a:off x="8719309" y="3626688"/>
            <a:ext cx="1320874" cy="184666"/>
          </a:xfrm>
          <a:prstGeom prst="rect">
            <a:avLst/>
          </a:prstGeom>
        </p:spPr>
        <p:txBody>
          <a:bodyPr vert="horz" wrap="square" lIns="0" tIns="0" rIns="0" bIns="0" rtlCol="0">
            <a:spAutoFit/>
          </a:bodyPr>
          <a:lstStyle/>
          <a:p>
            <a:pPr algn="l"/>
            <a:r>
              <a:rPr lang="en-US" sz="1200" b="1" dirty="0">
                <a:solidFill>
                  <a:schemeClr val="accent2"/>
                </a:solidFill>
              </a:rPr>
              <a:t>0</a:t>
            </a:r>
            <a:r>
              <a:rPr lang="en-US" sz="1200" b="1" dirty="0">
                <a:solidFill>
                  <a:schemeClr val="accent2"/>
                </a:solidFill>
                <a:sym typeface="Wingdings" panose="05000000000000000000" pitchFamily="2" charset="2"/>
              </a:rPr>
              <a:t>               </a:t>
            </a:r>
            <a:r>
              <a:rPr lang="en-US" sz="1200" b="1" dirty="0">
                <a:solidFill>
                  <a:schemeClr val="accent2"/>
                </a:solidFill>
              </a:rPr>
              <a:t>100</a:t>
            </a:r>
          </a:p>
        </p:txBody>
      </p:sp>
      <p:pic>
        <p:nvPicPr>
          <p:cNvPr id="65" name="Content Placeholder 22" descr="Add">
            <a:extLst>
              <a:ext uri="{FF2B5EF4-FFF2-40B4-BE49-F238E27FC236}">
                <a16:creationId xmlns:a16="http://schemas.microsoft.com/office/drawing/2014/main" id="{D5F16C12-4438-4E45-A371-3C8AB7C01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5576" y="3021670"/>
            <a:ext cx="384175" cy="384175"/>
          </a:xfrm>
          <a:prstGeom prst="rect">
            <a:avLst/>
          </a:prstGeom>
        </p:spPr>
      </p:pic>
      <p:sp>
        <p:nvSpPr>
          <p:cNvPr id="66" name="TextBox 65">
            <a:extLst>
              <a:ext uri="{FF2B5EF4-FFF2-40B4-BE49-F238E27FC236}">
                <a16:creationId xmlns:a16="http://schemas.microsoft.com/office/drawing/2014/main" id="{12E3F760-CA97-4B5B-83E1-EDB00E8F3872}"/>
              </a:ext>
            </a:extLst>
          </p:cNvPr>
          <p:cNvSpPr txBox="1"/>
          <p:nvPr/>
        </p:nvSpPr>
        <p:spPr>
          <a:xfrm>
            <a:off x="8157664" y="3931456"/>
            <a:ext cx="2338878" cy="215444"/>
          </a:xfrm>
          <a:prstGeom prst="rect">
            <a:avLst/>
          </a:prstGeom>
          <a:solidFill>
            <a:schemeClr val="accent5"/>
          </a:solidFill>
        </p:spPr>
        <p:txBody>
          <a:bodyPr vert="horz" wrap="square" lIns="0" tIns="0" rIns="0" bIns="0" rtlCol="0">
            <a:spAutoFit/>
          </a:bodyPr>
          <a:lstStyle/>
          <a:p>
            <a:pPr algn="ctr"/>
            <a:r>
              <a:rPr lang="en-US" sz="1400" b="1" dirty="0">
                <a:solidFill>
                  <a:schemeClr val="bg1"/>
                </a:solidFill>
              </a:rPr>
              <a:t>Additional Sub-Models </a:t>
            </a:r>
          </a:p>
        </p:txBody>
      </p:sp>
      <p:sp>
        <p:nvSpPr>
          <p:cNvPr id="67" name="TextBox 66">
            <a:extLst>
              <a:ext uri="{FF2B5EF4-FFF2-40B4-BE49-F238E27FC236}">
                <a16:creationId xmlns:a16="http://schemas.microsoft.com/office/drawing/2014/main" id="{82DCEADD-3625-4BEB-A32C-48295229DA2B}"/>
              </a:ext>
            </a:extLst>
          </p:cNvPr>
          <p:cNvSpPr txBox="1"/>
          <p:nvPr/>
        </p:nvSpPr>
        <p:spPr>
          <a:xfrm>
            <a:off x="2774625" y="4263106"/>
            <a:ext cx="2232135" cy="484748"/>
          </a:xfrm>
          <a:prstGeom prst="rect">
            <a:avLst/>
          </a:prstGeom>
        </p:spPr>
        <p:txBody>
          <a:bodyPr vert="horz" wrap="square" lIns="0" tIns="0" rIns="0" bIns="0" rtlCol="0">
            <a:spAutoFit/>
          </a:bodyPr>
          <a:lstStyle/>
          <a:p>
            <a:r>
              <a:rPr lang="en-US" sz="1050" b="1" i="1" dirty="0">
                <a:solidFill>
                  <a:schemeClr val="accent5"/>
                </a:solidFill>
              </a:rPr>
              <a:t>Score to determine the attractiveness of investment based on the stage of the company</a:t>
            </a:r>
          </a:p>
        </p:txBody>
      </p:sp>
      <p:cxnSp>
        <p:nvCxnSpPr>
          <p:cNvPr id="11" name="Straight Connector 10">
            <a:extLst>
              <a:ext uri="{FF2B5EF4-FFF2-40B4-BE49-F238E27FC236}">
                <a16:creationId xmlns:a16="http://schemas.microsoft.com/office/drawing/2014/main" id="{53FFD2F3-E989-468A-AC63-E8483E33AFA8}"/>
              </a:ext>
            </a:extLst>
          </p:cNvPr>
          <p:cNvCxnSpPr>
            <a:cxnSpLocks/>
          </p:cNvCxnSpPr>
          <p:nvPr/>
        </p:nvCxnSpPr>
        <p:spPr>
          <a:xfrm flipV="1">
            <a:off x="8614840" y="2913815"/>
            <a:ext cx="1109485" cy="451624"/>
          </a:xfrm>
          <a:prstGeom prst="lin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70" name="TextBox 69">
            <a:extLst>
              <a:ext uri="{FF2B5EF4-FFF2-40B4-BE49-F238E27FC236}">
                <a16:creationId xmlns:a16="http://schemas.microsoft.com/office/drawing/2014/main" id="{8C1B1913-AAA3-452C-ABAB-88B69E59A1F3}"/>
              </a:ext>
            </a:extLst>
          </p:cNvPr>
          <p:cNvSpPr txBox="1"/>
          <p:nvPr/>
        </p:nvSpPr>
        <p:spPr>
          <a:xfrm>
            <a:off x="5147468" y="4262090"/>
            <a:ext cx="2911509" cy="484748"/>
          </a:xfrm>
          <a:prstGeom prst="rect">
            <a:avLst/>
          </a:prstGeom>
        </p:spPr>
        <p:txBody>
          <a:bodyPr vert="horz" wrap="square" lIns="0" tIns="0" rIns="0" bIns="0" rtlCol="0">
            <a:spAutoFit/>
          </a:bodyPr>
          <a:lstStyle/>
          <a:p>
            <a:r>
              <a:rPr lang="en-US" sz="1050" b="1" i="1" dirty="0">
                <a:solidFill>
                  <a:schemeClr val="accent5"/>
                </a:solidFill>
              </a:rPr>
              <a:t>An analysis and incorporation of multiple KPIs will be made into several sub-models based on their availability and relevance</a:t>
            </a:r>
          </a:p>
        </p:txBody>
      </p:sp>
      <p:sp>
        <p:nvSpPr>
          <p:cNvPr id="71" name="TextBox 70">
            <a:extLst>
              <a:ext uri="{FF2B5EF4-FFF2-40B4-BE49-F238E27FC236}">
                <a16:creationId xmlns:a16="http://schemas.microsoft.com/office/drawing/2014/main" id="{E69E9DD6-DBDB-426F-B382-03325B9B93E1}"/>
              </a:ext>
            </a:extLst>
          </p:cNvPr>
          <p:cNvSpPr txBox="1"/>
          <p:nvPr/>
        </p:nvSpPr>
        <p:spPr>
          <a:xfrm>
            <a:off x="8199684" y="4262090"/>
            <a:ext cx="2255531" cy="807913"/>
          </a:xfrm>
          <a:prstGeom prst="rect">
            <a:avLst/>
          </a:prstGeom>
        </p:spPr>
        <p:txBody>
          <a:bodyPr vert="horz" wrap="square" lIns="0" tIns="0" rIns="0" bIns="0" rtlCol="0">
            <a:spAutoFit/>
          </a:bodyPr>
          <a:lstStyle/>
          <a:p>
            <a:r>
              <a:rPr lang="en-US" sz="1050" b="1" i="1" dirty="0">
                <a:solidFill>
                  <a:schemeClr val="bg2">
                    <a:lumMod val="25000"/>
                  </a:schemeClr>
                </a:solidFill>
              </a:rPr>
              <a:t>As many sub-models as needed will be incorporated into the main model, they can be KPIs, linear regressions, rankings, multilinear regressions, simulations, etc.</a:t>
            </a:r>
          </a:p>
        </p:txBody>
      </p:sp>
      <p:pic>
        <p:nvPicPr>
          <p:cNvPr id="17" name="Graphic 16" descr="Pause">
            <a:extLst>
              <a:ext uri="{FF2B5EF4-FFF2-40B4-BE49-F238E27FC236}">
                <a16:creationId xmlns:a16="http://schemas.microsoft.com/office/drawing/2014/main" id="{E6B50DE4-AD91-451F-98D7-6C52D3FDE5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261084" y="3041455"/>
            <a:ext cx="341207" cy="341207"/>
          </a:xfrm>
          <a:prstGeom prst="rect">
            <a:avLst/>
          </a:prstGeom>
        </p:spPr>
      </p:pic>
      <p:sp>
        <p:nvSpPr>
          <p:cNvPr id="18" name="Rectangle 17">
            <a:extLst>
              <a:ext uri="{FF2B5EF4-FFF2-40B4-BE49-F238E27FC236}">
                <a16:creationId xmlns:a16="http://schemas.microsoft.com/office/drawing/2014/main" id="{47479E5E-F8E6-433B-98D0-204183C82A6C}"/>
              </a:ext>
            </a:extLst>
          </p:cNvPr>
          <p:cNvSpPr/>
          <p:nvPr/>
        </p:nvSpPr>
        <p:spPr>
          <a:xfrm>
            <a:off x="10793828" y="2930556"/>
            <a:ext cx="978565" cy="461665"/>
          </a:xfrm>
          <a:prstGeom prst="rect">
            <a:avLst/>
          </a:prstGeom>
        </p:spPr>
        <p:txBody>
          <a:bodyPr wrap="square">
            <a:spAutoFit/>
          </a:bodyPr>
          <a:lstStyle/>
          <a:p>
            <a:r>
              <a:rPr lang="en-US" sz="2400" b="1" dirty="0">
                <a:solidFill>
                  <a:schemeClr val="accent1"/>
                </a:solidFill>
              </a:rPr>
              <a:t>0-100</a:t>
            </a:r>
          </a:p>
        </p:txBody>
      </p:sp>
      <p:sp>
        <p:nvSpPr>
          <p:cNvPr id="19" name="Rectangle 18">
            <a:extLst>
              <a:ext uri="{FF2B5EF4-FFF2-40B4-BE49-F238E27FC236}">
                <a16:creationId xmlns:a16="http://schemas.microsoft.com/office/drawing/2014/main" id="{9145E554-BCEA-43DE-84A8-91782E641D80}"/>
              </a:ext>
            </a:extLst>
          </p:cNvPr>
          <p:cNvSpPr/>
          <p:nvPr/>
        </p:nvSpPr>
        <p:spPr>
          <a:xfrm>
            <a:off x="460188" y="1753017"/>
            <a:ext cx="9995027" cy="3144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Ranking Model</a:t>
            </a:r>
          </a:p>
        </p:txBody>
      </p:sp>
      <p:sp>
        <p:nvSpPr>
          <p:cNvPr id="77" name="TextBox 76">
            <a:extLst>
              <a:ext uri="{FF2B5EF4-FFF2-40B4-BE49-F238E27FC236}">
                <a16:creationId xmlns:a16="http://schemas.microsoft.com/office/drawing/2014/main" id="{7CED0A5A-7B0E-4A1B-AA6A-440930C40523}"/>
              </a:ext>
            </a:extLst>
          </p:cNvPr>
          <p:cNvSpPr txBox="1"/>
          <p:nvPr/>
        </p:nvSpPr>
        <p:spPr>
          <a:xfrm>
            <a:off x="460189" y="2233287"/>
            <a:ext cx="2182102" cy="153888"/>
          </a:xfrm>
          <a:prstGeom prst="rect">
            <a:avLst/>
          </a:prstGeom>
        </p:spPr>
        <p:txBody>
          <a:bodyPr vert="horz" wrap="square" lIns="0" tIns="0" rIns="0" bIns="0" rtlCol="0">
            <a:spAutoFit/>
          </a:bodyPr>
          <a:lstStyle/>
          <a:p>
            <a:r>
              <a:rPr lang="en-US" sz="1000" b="1" i="1" dirty="0">
                <a:solidFill>
                  <a:schemeClr val="accent5"/>
                </a:solidFill>
              </a:rPr>
              <a:t>Weight: X%</a:t>
            </a:r>
          </a:p>
        </p:txBody>
      </p:sp>
      <p:sp>
        <p:nvSpPr>
          <p:cNvPr id="83" name="TextBox 82">
            <a:extLst>
              <a:ext uri="{FF2B5EF4-FFF2-40B4-BE49-F238E27FC236}">
                <a16:creationId xmlns:a16="http://schemas.microsoft.com/office/drawing/2014/main" id="{B4C3BE7B-5EDF-4FA5-80ED-A049DF2EE363}"/>
              </a:ext>
            </a:extLst>
          </p:cNvPr>
          <p:cNvSpPr txBox="1"/>
          <p:nvPr/>
        </p:nvSpPr>
        <p:spPr>
          <a:xfrm>
            <a:off x="2788985" y="2233287"/>
            <a:ext cx="2182102" cy="153888"/>
          </a:xfrm>
          <a:prstGeom prst="rect">
            <a:avLst/>
          </a:prstGeom>
        </p:spPr>
        <p:txBody>
          <a:bodyPr vert="horz" wrap="square" lIns="0" tIns="0" rIns="0" bIns="0" rtlCol="0">
            <a:spAutoFit/>
          </a:bodyPr>
          <a:lstStyle/>
          <a:p>
            <a:r>
              <a:rPr lang="en-US" sz="1000" b="1" i="1" dirty="0">
                <a:solidFill>
                  <a:schemeClr val="accent5"/>
                </a:solidFill>
              </a:rPr>
              <a:t>Weight: X%</a:t>
            </a:r>
          </a:p>
        </p:txBody>
      </p:sp>
      <p:sp>
        <p:nvSpPr>
          <p:cNvPr id="89" name="TextBox 88">
            <a:extLst>
              <a:ext uri="{FF2B5EF4-FFF2-40B4-BE49-F238E27FC236}">
                <a16:creationId xmlns:a16="http://schemas.microsoft.com/office/drawing/2014/main" id="{678E37E3-582B-4041-B15E-713EAF022D9D}"/>
              </a:ext>
            </a:extLst>
          </p:cNvPr>
          <p:cNvSpPr txBox="1"/>
          <p:nvPr/>
        </p:nvSpPr>
        <p:spPr>
          <a:xfrm>
            <a:off x="5147468" y="2233287"/>
            <a:ext cx="2182102" cy="153888"/>
          </a:xfrm>
          <a:prstGeom prst="rect">
            <a:avLst/>
          </a:prstGeom>
        </p:spPr>
        <p:txBody>
          <a:bodyPr vert="horz" wrap="square" lIns="0" tIns="0" rIns="0" bIns="0" rtlCol="0">
            <a:spAutoFit/>
          </a:bodyPr>
          <a:lstStyle/>
          <a:p>
            <a:r>
              <a:rPr lang="en-US" sz="1000" b="1" i="1" dirty="0">
                <a:solidFill>
                  <a:schemeClr val="accent5"/>
                </a:solidFill>
              </a:rPr>
              <a:t>Weight: X%</a:t>
            </a:r>
          </a:p>
        </p:txBody>
      </p:sp>
      <p:sp>
        <p:nvSpPr>
          <p:cNvPr id="90" name="TextBox 89">
            <a:extLst>
              <a:ext uri="{FF2B5EF4-FFF2-40B4-BE49-F238E27FC236}">
                <a16:creationId xmlns:a16="http://schemas.microsoft.com/office/drawing/2014/main" id="{298BE5D6-FF75-4979-A6EC-4D8C4F5D92AD}"/>
              </a:ext>
            </a:extLst>
          </p:cNvPr>
          <p:cNvSpPr txBox="1"/>
          <p:nvPr/>
        </p:nvSpPr>
        <p:spPr>
          <a:xfrm>
            <a:off x="6689895" y="2233287"/>
            <a:ext cx="2182102" cy="153888"/>
          </a:xfrm>
          <a:prstGeom prst="rect">
            <a:avLst/>
          </a:prstGeom>
        </p:spPr>
        <p:txBody>
          <a:bodyPr vert="horz" wrap="square" lIns="0" tIns="0" rIns="0" bIns="0" rtlCol="0">
            <a:spAutoFit/>
          </a:bodyPr>
          <a:lstStyle/>
          <a:p>
            <a:r>
              <a:rPr lang="en-US" sz="1000" b="1" i="1" dirty="0">
                <a:solidFill>
                  <a:schemeClr val="accent5"/>
                </a:solidFill>
              </a:rPr>
              <a:t>Weight: X%</a:t>
            </a:r>
          </a:p>
        </p:txBody>
      </p:sp>
      <p:sp>
        <p:nvSpPr>
          <p:cNvPr id="91" name="TextBox 90">
            <a:extLst>
              <a:ext uri="{FF2B5EF4-FFF2-40B4-BE49-F238E27FC236}">
                <a16:creationId xmlns:a16="http://schemas.microsoft.com/office/drawing/2014/main" id="{DA7F1908-9F1F-45AC-A0D3-C46DF0DD3788}"/>
              </a:ext>
            </a:extLst>
          </p:cNvPr>
          <p:cNvSpPr txBox="1"/>
          <p:nvPr/>
        </p:nvSpPr>
        <p:spPr>
          <a:xfrm>
            <a:off x="8464977" y="2233287"/>
            <a:ext cx="2182102" cy="153888"/>
          </a:xfrm>
          <a:prstGeom prst="rect">
            <a:avLst/>
          </a:prstGeom>
        </p:spPr>
        <p:txBody>
          <a:bodyPr vert="horz" wrap="square" lIns="0" tIns="0" rIns="0" bIns="0" rtlCol="0">
            <a:spAutoFit/>
          </a:bodyPr>
          <a:lstStyle/>
          <a:p>
            <a:r>
              <a:rPr lang="en-US" sz="1000" b="1" i="1" dirty="0">
                <a:solidFill>
                  <a:schemeClr val="accent5"/>
                </a:solidFill>
              </a:rPr>
              <a:t>Weight: X%</a:t>
            </a:r>
          </a:p>
        </p:txBody>
      </p:sp>
      <p:sp>
        <p:nvSpPr>
          <p:cNvPr id="92" name="TextBox 91">
            <a:extLst>
              <a:ext uri="{FF2B5EF4-FFF2-40B4-BE49-F238E27FC236}">
                <a16:creationId xmlns:a16="http://schemas.microsoft.com/office/drawing/2014/main" id="{441FEB86-D522-4887-B1DC-9DDE32F68EF9}"/>
              </a:ext>
            </a:extLst>
          </p:cNvPr>
          <p:cNvSpPr txBox="1"/>
          <p:nvPr/>
        </p:nvSpPr>
        <p:spPr>
          <a:xfrm>
            <a:off x="10800417" y="2233287"/>
            <a:ext cx="1068904" cy="153888"/>
          </a:xfrm>
          <a:prstGeom prst="rect">
            <a:avLst/>
          </a:prstGeom>
        </p:spPr>
        <p:txBody>
          <a:bodyPr vert="horz" wrap="square" lIns="0" tIns="0" rIns="0" bIns="0" rtlCol="0">
            <a:spAutoFit/>
          </a:bodyPr>
          <a:lstStyle/>
          <a:p>
            <a:r>
              <a:rPr lang="en-US" sz="1000" b="1" i="1" dirty="0">
                <a:solidFill>
                  <a:schemeClr val="accent5"/>
                </a:solidFill>
              </a:rPr>
              <a:t>Weight: 100%</a:t>
            </a:r>
          </a:p>
        </p:txBody>
      </p:sp>
      <p:sp>
        <p:nvSpPr>
          <p:cNvPr id="20" name="TextBox 19">
            <a:extLst>
              <a:ext uri="{FF2B5EF4-FFF2-40B4-BE49-F238E27FC236}">
                <a16:creationId xmlns:a16="http://schemas.microsoft.com/office/drawing/2014/main" id="{7A4547B3-4F01-444B-8DEC-3AA35A3F1179}"/>
              </a:ext>
            </a:extLst>
          </p:cNvPr>
          <p:cNvSpPr txBox="1"/>
          <p:nvPr/>
        </p:nvSpPr>
        <p:spPr>
          <a:xfrm>
            <a:off x="9084489" y="1809501"/>
            <a:ext cx="1272271" cy="215444"/>
          </a:xfrm>
          <a:prstGeom prst="rect">
            <a:avLst/>
          </a:prstGeom>
        </p:spPr>
        <p:txBody>
          <a:bodyPr vert="horz" wrap="square" lIns="0" tIns="0" rIns="0" bIns="0" rtlCol="0">
            <a:spAutoFit/>
          </a:bodyPr>
          <a:lstStyle/>
          <a:p>
            <a:pPr algn="l"/>
            <a:r>
              <a:rPr lang="en-US" sz="1400" b="1" dirty="0">
                <a:solidFill>
                  <a:schemeClr val="accent2"/>
                </a:solidFill>
              </a:rPr>
              <a:t>ILLUSTRATIVE</a:t>
            </a:r>
          </a:p>
        </p:txBody>
      </p:sp>
      <p:sp>
        <p:nvSpPr>
          <p:cNvPr id="51" name="TextBox 50">
            <a:extLst>
              <a:ext uri="{FF2B5EF4-FFF2-40B4-BE49-F238E27FC236}">
                <a16:creationId xmlns:a16="http://schemas.microsoft.com/office/drawing/2014/main" id="{DE2A4363-479A-4609-9785-15EC6DA5B17D}"/>
              </a:ext>
            </a:extLst>
          </p:cNvPr>
          <p:cNvSpPr txBox="1"/>
          <p:nvPr/>
        </p:nvSpPr>
        <p:spPr>
          <a:xfrm>
            <a:off x="1845886" y="5513963"/>
            <a:ext cx="9678371" cy="984885"/>
          </a:xfrm>
          <a:prstGeom prst="rect">
            <a:avLst/>
          </a:prstGeom>
        </p:spPr>
        <p:txBody>
          <a:bodyPr vert="horz" wrap="square" lIns="0" tIns="0" rIns="0" bIns="0" rtlCol="0">
            <a:spAutoFit/>
          </a:bodyPr>
          <a:lstStyle/>
          <a:p>
            <a:r>
              <a:rPr lang="en-IN" sz="1600" dirty="0">
                <a:solidFill>
                  <a:schemeClr val="bg1"/>
                </a:solidFill>
              </a:rPr>
              <a:t>After determining which explanatory variables to include, we will procure the data using the various methods previously mentioned. Once aggregated we will clean the data by checking for invalid dates or observations, duplicates, missing values, etc. Finally we will train a linear model and use various analytical methods such as subset selection to refine it</a:t>
            </a:r>
            <a:endParaRPr lang="en-US" sz="1600" dirty="0">
              <a:solidFill>
                <a:schemeClr val="bg1"/>
              </a:solidFill>
            </a:endParaRPr>
          </a:p>
        </p:txBody>
      </p:sp>
      <p:pic>
        <p:nvPicPr>
          <p:cNvPr id="68" name="Picture 2" descr="Resultado de imagen para blue cloud ventures">
            <a:extLst>
              <a:ext uri="{FF2B5EF4-FFF2-40B4-BE49-F238E27FC236}">
                <a16:creationId xmlns:a16="http://schemas.microsoft.com/office/drawing/2014/main" id="{8C771AB2-FAB6-4612-A379-ACB55AFA3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0996" y="-92388"/>
            <a:ext cx="1271004" cy="127100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Resultado de imagen para power bi logo">
            <a:extLst>
              <a:ext uri="{FF2B5EF4-FFF2-40B4-BE49-F238E27FC236}">
                <a16:creationId xmlns:a16="http://schemas.microsoft.com/office/drawing/2014/main" id="{31A35B38-1172-4774-B5DA-56D61110F9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821029" y="4057355"/>
            <a:ext cx="894214" cy="21110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Resultado de imagen para power bi list">
            <a:extLst>
              <a:ext uri="{FF2B5EF4-FFF2-40B4-BE49-F238E27FC236}">
                <a16:creationId xmlns:a16="http://schemas.microsoft.com/office/drawing/2014/main" id="{CB83B57C-534D-49BA-B321-5967629386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1029" y="3400547"/>
            <a:ext cx="894214" cy="562439"/>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5DABCEC8-967E-46DC-A7C4-AB24CD27559D}"/>
              </a:ext>
            </a:extLst>
          </p:cNvPr>
          <p:cNvSpPr/>
          <p:nvPr/>
        </p:nvSpPr>
        <p:spPr>
          <a:xfrm>
            <a:off x="1136844" y="2757163"/>
            <a:ext cx="1777524" cy="4893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highlight>
                  <a:srgbClr val="FF0000"/>
                </a:highlight>
              </a:rPr>
              <a:t>Replace with real model</a:t>
            </a:r>
          </a:p>
        </p:txBody>
      </p:sp>
    </p:spTree>
    <p:extLst>
      <p:ext uri="{BB962C8B-B14F-4D97-AF65-F5344CB8AC3E}">
        <p14:creationId xmlns:p14="http://schemas.microsoft.com/office/powerpoint/2010/main" val="9744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6C502-3275-46FD-A165-517E64CCF532}"/>
              </a:ext>
            </a:extLst>
          </p:cNvPr>
          <p:cNvSpPr>
            <a:spLocks noGrp="1"/>
          </p:cNvSpPr>
          <p:nvPr>
            <p:ph type="title"/>
          </p:nvPr>
        </p:nvSpPr>
        <p:spPr/>
        <p:txBody>
          <a:bodyPr/>
          <a:lstStyle/>
          <a:p>
            <a:r>
              <a:rPr lang="en-US" dirty="0"/>
              <a:t>In order to analyze data in a more, pending description, enough text to fill 2 lines </a:t>
            </a:r>
          </a:p>
        </p:txBody>
      </p:sp>
      <p:sp>
        <p:nvSpPr>
          <p:cNvPr id="84" name="Content Placeholder 10">
            <a:extLst>
              <a:ext uri="{FF2B5EF4-FFF2-40B4-BE49-F238E27FC236}">
                <a16:creationId xmlns:a16="http://schemas.microsoft.com/office/drawing/2014/main" id="{BD1D769B-2E40-408E-B1FB-AE47A916F1C0}"/>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A Dashboard was built to pending desc </a:t>
            </a:r>
          </a:p>
        </p:txBody>
      </p:sp>
      <p:pic>
        <p:nvPicPr>
          <p:cNvPr id="68" name="Picture 2" descr="Resultado de imagen para blue cloud ventures">
            <a:extLst>
              <a:ext uri="{FF2B5EF4-FFF2-40B4-BE49-F238E27FC236}">
                <a16:creationId xmlns:a16="http://schemas.microsoft.com/office/drawing/2014/main" id="{8C771AB2-FAB6-4612-A379-ACB55AFA3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0996" y="-92388"/>
            <a:ext cx="1271004" cy="1271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BD2B3C0-DE4B-4687-80EC-D5311668A20D}"/>
              </a:ext>
            </a:extLst>
          </p:cNvPr>
          <p:cNvPicPr>
            <a:picLocks noChangeAspect="1"/>
          </p:cNvPicPr>
          <p:nvPr/>
        </p:nvPicPr>
        <p:blipFill>
          <a:blip r:embed="rId3"/>
          <a:stretch>
            <a:fillRect/>
          </a:stretch>
        </p:blipFill>
        <p:spPr>
          <a:xfrm>
            <a:off x="407213" y="1856359"/>
            <a:ext cx="7482749" cy="4199538"/>
          </a:xfrm>
          <a:prstGeom prst="rect">
            <a:avLst/>
          </a:prstGeom>
        </p:spPr>
      </p:pic>
      <p:sp>
        <p:nvSpPr>
          <p:cNvPr id="58" name="Slide Number Placeholder 1">
            <a:extLst>
              <a:ext uri="{FF2B5EF4-FFF2-40B4-BE49-F238E27FC236}">
                <a16:creationId xmlns:a16="http://schemas.microsoft.com/office/drawing/2014/main" id="{9DAE9D8F-F0D9-48BC-9865-70C24B1BD618}"/>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17</a:t>
            </a:fld>
            <a:endParaRPr lang="es-ES" dirty="0"/>
          </a:p>
        </p:txBody>
      </p:sp>
      <p:sp>
        <p:nvSpPr>
          <p:cNvPr id="59" name="TextBox 58">
            <a:extLst>
              <a:ext uri="{FF2B5EF4-FFF2-40B4-BE49-F238E27FC236}">
                <a16:creationId xmlns:a16="http://schemas.microsoft.com/office/drawing/2014/main" id="{C6661349-BAD6-40FF-96B8-AF5F58AC8227}"/>
              </a:ext>
            </a:extLst>
          </p:cNvPr>
          <p:cNvSpPr txBox="1"/>
          <p:nvPr/>
        </p:nvSpPr>
        <p:spPr>
          <a:xfrm>
            <a:off x="8433540" y="1491233"/>
            <a:ext cx="3391617" cy="646331"/>
          </a:xfrm>
          <a:prstGeom prst="rect">
            <a:avLst/>
          </a:prstGeom>
        </p:spPr>
        <p:txBody>
          <a:bodyPr vert="horz" wrap="square" lIns="0" tIns="0" rIns="0" bIns="0" rtlCol="0">
            <a:spAutoFit/>
          </a:bodyPr>
          <a:lstStyle/>
          <a:p>
            <a:pPr algn="l"/>
            <a:r>
              <a:rPr lang="en-US" sz="1400" dirty="0"/>
              <a:t>The data generated by the model is fed to a Dashboard whit a ranking featuring the most significant attributes:</a:t>
            </a:r>
          </a:p>
        </p:txBody>
      </p:sp>
      <p:pic>
        <p:nvPicPr>
          <p:cNvPr id="64" name="Picture 8" descr="Resultado de imagen para power bi logo">
            <a:extLst>
              <a:ext uri="{FF2B5EF4-FFF2-40B4-BE49-F238E27FC236}">
                <a16:creationId xmlns:a16="http://schemas.microsoft.com/office/drawing/2014/main" id="{60E89F22-60B8-460D-850A-7283D94DD2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950271" y="1466115"/>
            <a:ext cx="939691" cy="22184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694D2C3A-F2EC-4E4C-96A6-8EBA09B48D97}"/>
              </a:ext>
            </a:extLst>
          </p:cNvPr>
          <p:cNvSpPr txBox="1"/>
          <p:nvPr/>
        </p:nvSpPr>
        <p:spPr>
          <a:xfrm>
            <a:off x="9076696" y="2307376"/>
            <a:ext cx="2821576" cy="338554"/>
          </a:xfrm>
          <a:prstGeom prst="rect">
            <a:avLst/>
          </a:prstGeom>
        </p:spPr>
        <p:txBody>
          <a:bodyPr vert="horz" wrap="square" lIns="0" tIns="0" rIns="0" bIns="0" rtlCol="0">
            <a:spAutoFit/>
          </a:bodyPr>
          <a:lstStyle/>
          <a:p>
            <a:r>
              <a:rPr lang="en-US" sz="1100" b="1" i="1" dirty="0">
                <a:solidFill>
                  <a:schemeClr val="accent1"/>
                </a:solidFill>
              </a:rPr>
              <a:t>Likelihood: </a:t>
            </a:r>
            <a:r>
              <a:rPr lang="en-US" sz="1100" i="1" dirty="0"/>
              <a:t>a company potentially being interesting as an investment opportunity</a:t>
            </a:r>
          </a:p>
        </p:txBody>
      </p:sp>
      <p:pic>
        <p:nvPicPr>
          <p:cNvPr id="26" name="Graphic 25" descr="Business Growth">
            <a:extLst>
              <a:ext uri="{FF2B5EF4-FFF2-40B4-BE49-F238E27FC236}">
                <a16:creationId xmlns:a16="http://schemas.microsoft.com/office/drawing/2014/main" id="{92549C55-FBFB-422C-83AF-DBFEE2411E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7861" y="3306334"/>
            <a:ext cx="320040" cy="320040"/>
          </a:xfrm>
          <a:prstGeom prst="rect">
            <a:avLst/>
          </a:prstGeom>
        </p:spPr>
      </p:pic>
      <p:pic>
        <p:nvPicPr>
          <p:cNvPr id="28" name="Graphic 27" descr="Target Audience">
            <a:extLst>
              <a:ext uri="{FF2B5EF4-FFF2-40B4-BE49-F238E27FC236}">
                <a16:creationId xmlns:a16="http://schemas.microsoft.com/office/drawing/2014/main" id="{F8E75D68-D208-4E53-979F-86D2E34BF8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7861" y="2312520"/>
            <a:ext cx="320040" cy="320040"/>
          </a:xfrm>
          <a:prstGeom prst="rect">
            <a:avLst/>
          </a:prstGeom>
        </p:spPr>
      </p:pic>
      <p:pic>
        <p:nvPicPr>
          <p:cNvPr id="30" name="Graphic 29" descr="Presentation with checklist">
            <a:extLst>
              <a:ext uri="{FF2B5EF4-FFF2-40B4-BE49-F238E27FC236}">
                <a16:creationId xmlns:a16="http://schemas.microsoft.com/office/drawing/2014/main" id="{9B4A73AD-09C5-4164-8A9F-0A6B29F63C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67861" y="4300148"/>
            <a:ext cx="320040" cy="320040"/>
          </a:xfrm>
          <a:prstGeom prst="rect">
            <a:avLst/>
          </a:prstGeom>
        </p:spPr>
      </p:pic>
      <p:pic>
        <p:nvPicPr>
          <p:cNvPr id="32" name="Graphic 31" descr="Daily calendar">
            <a:extLst>
              <a:ext uri="{FF2B5EF4-FFF2-40B4-BE49-F238E27FC236}">
                <a16:creationId xmlns:a16="http://schemas.microsoft.com/office/drawing/2014/main" id="{CE912D77-B447-45E5-8E85-4D4919032D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67861" y="2809427"/>
            <a:ext cx="320040" cy="320040"/>
          </a:xfrm>
          <a:prstGeom prst="rect">
            <a:avLst/>
          </a:prstGeom>
        </p:spPr>
      </p:pic>
      <p:pic>
        <p:nvPicPr>
          <p:cNvPr id="36" name="Graphic 35" descr="Marker">
            <a:extLst>
              <a:ext uri="{FF2B5EF4-FFF2-40B4-BE49-F238E27FC236}">
                <a16:creationId xmlns:a16="http://schemas.microsoft.com/office/drawing/2014/main" id="{5717BD68-25CF-4239-B5C5-E9470E8917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67861" y="3803241"/>
            <a:ext cx="320040" cy="320040"/>
          </a:xfrm>
          <a:prstGeom prst="rect">
            <a:avLst/>
          </a:prstGeom>
        </p:spPr>
      </p:pic>
      <p:sp>
        <p:nvSpPr>
          <p:cNvPr id="37" name="Rectangle 36">
            <a:extLst>
              <a:ext uri="{FF2B5EF4-FFF2-40B4-BE49-F238E27FC236}">
                <a16:creationId xmlns:a16="http://schemas.microsoft.com/office/drawing/2014/main" id="{FD64A2E8-194F-4E5F-A72F-2F0E878AB9B6}"/>
              </a:ext>
            </a:extLst>
          </p:cNvPr>
          <p:cNvSpPr/>
          <p:nvPr/>
        </p:nvSpPr>
        <p:spPr>
          <a:xfrm>
            <a:off x="8184324" y="-92388"/>
            <a:ext cx="1777524" cy="4893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highlight>
                  <a:srgbClr val="FF0000"/>
                </a:highlight>
              </a:rPr>
              <a:t>NEW</a:t>
            </a:r>
          </a:p>
        </p:txBody>
      </p:sp>
      <p:sp>
        <p:nvSpPr>
          <p:cNvPr id="81" name="TextBox 80">
            <a:extLst>
              <a:ext uri="{FF2B5EF4-FFF2-40B4-BE49-F238E27FC236}">
                <a16:creationId xmlns:a16="http://schemas.microsoft.com/office/drawing/2014/main" id="{165C7C68-2CEF-4511-ABD0-E26EB563D46D}"/>
              </a:ext>
            </a:extLst>
          </p:cNvPr>
          <p:cNvSpPr txBox="1"/>
          <p:nvPr/>
        </p:nvSpPr>
        <p:spPr>
          <a:xfrm>
            <a:off x="9076696" y="2837061"/>
            <a:ext cx="2821576" cy="338554"/>
          </a:xfrm>
          <a:prstGeom prst="rect">
            <a:avLst/>
          </a:prstGeom>
        </p:spPr>
        <p:txBody>
          <a:bodyPr vert="horz" wrap="square" lIns="0" tIns="0" rIns="0" bIns="0" rtlCol="0">
            <a:spAutoFit/>
          </a:bodyPr>
          <a:lstStyle/>
          <a:p>
            <a:r>
              <a:rPr lang="en-US" sz="1100" b="1" i="1" dirty="0">
                <a:solidFill>
                  <a:schemeClr val="accent1"/>
                </a:solidFill>
              </a:rPr>
              <a:t>Days since last founding</a:t>
            </a:r>
            <a:r>
              <a:rPr lang="en-US" sz="1100" i="1" dirty="0">
                <a:solidFill>
                  <a:schemeClr val="accent1"/>
                </a:solidFill>
              </a:rPr>
              <a:t>: </a:t>
            </a:r>
            <a:r>
              <a:rPr lang="en-US" sz="1100" i="1" dirty="0"/>
              <a:t>more potential in a company without funding for some time</a:t>
            </a:r>
          </a:p>
        </p:txBody>
      </p:sp>
      <p:sp>
        <p:nvSpPr>
          <p:cNvPr id="82" name="TextBox 81">
            <a:extLst>
              <a:ext uri="{FF2B5EF4-FFF2-40B4-BE49-F238E27FC236}">
                <a16:creationId xmlns:a16="http://schemas.microsoft.com/office/drawing/2014/main" id="{4D349E8D-3203-4FB2-A085-8014A24DCFBE}"/>
              </a:ext>
            </a:extLst>
          </p:cNvPr>
          <p:cNvSpPr txBox="1"/>
          <p:nvPr/>
        </p:nvSpPr>
        <p:spPr>
          <a:xfrm>
            <a:off x="9076696" y="3329481"/>
            <a:ext cx="2821576" cy="338554"/>
          </a:xfrm>
          <a:prstGeom prst="rect">
            <a:avLst/>
          </a:prstGeom>
        </p:spPr>
        <p:txBody>
          <a:bodyPr vert="horz" wrap="square" lIns="0" tIns="0" rIns="0" bIns="0" rtlCol="0">
            <a:spAutoFit/>
          </a:bodyPr>
          <a:lstStyle/>
          <a:p>
            <a:r>
              <a:rPr lang="en-US" sz="1100" b="1" i="1" dirty="0">
                <a:solidFill>
                  <a:schemeClr val="accent1"/>
                </a:solidFill>
              </a:rPr>
              <a:t>Investors: </a:t>
            </a:r>
            <a:r>
              <a:rPr lang="en-US" sz="1100" i="1" dirty="0"/>
              <a:t>depending on previous investors, a company might be a closer match</a:t>
            </a:r>
          </a:p>
        </p:txBody>
      </p:sp>
      <p:pic>
        <p:nvPicPr>
          <p:cNvPr id="39" name="Graphic 38" descr="Meeting">
            <a:extLst>
              <a:ext uri="{FF2B5EF4-FFF2-40B4-BE49-F238E27FC236}">
                <a16:creationId xmlns:a16="http://schemas.microsoft.com/office/drawing/2014/main" id="{337788A5-E23C-44AA-B945-888ECDA978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67861" y="4797053"/>
            <a:ext cx="320040" cy="320040"/>
          </a:xfrm>
          <a:prstGeom prst="rect">
            <a:avLst/>
          </a:prstGeom>
        </p:spPr>
      </p:pic>
      <p:sp>
        <p:nvSpPr>
          <p:cNvPr id="88" name="TextBox 87">
            <a:extLst>
              <a:ext uri="{FF2B5EF4-FFF2-40B4-BE49-F238E27FC236}">
                <a16:creationId xmlns:a16="http://schemas.microsoft.com/office/drawing/2014/main" id="{346BABFF-E293-4A03-9167-71D06504F9D1}"/>
              </a:ext>
            </a:extLst>
          </p:cNvPr>
          <p:cNvSpPr txBox="1"/>
          <p:nvPr/>
        </p:nvSpPr>
        <p:spPr>
          <a:xfrm>
            <a:off x="9076696" y="3789941"/>
            <a:ext cx="2821576" cy="338554"/>
          </a:xfrm>
          <a:prstGeom prst="rect">
            <a:avLst/>
          </a:prstGeom>
        </p:spPr>
        <p:txBody>
          <a:bodyPr vert="horz" wrap="square" lIns="0" tIns="0" rIns="0" bIns="0" rtlCol="0">
            <a:spAutoFit/>
          </a:bodyPr>
          <a:lstStyle/>
          <a:p>
            <a:r>
              <a:rPr lang="en-US" sz="1100" b="1" i="1" dirty="0">
                <a:solidFill>
                  <a:schemeClr val="accent1"/>
                </a:solidFill>
              </a:rPr>
              <a:t>Location: </a:t>
            </a:r>
            <a:r>
              <a:rPr lang="en-US" sz="1100" i="1" dirty="0"/>
              <a:t>company location plays a role in the company dynamics and selection</a:t>
            </a:r>
          </a:p>
        </p:txBody>
      </p:sp>
      <p:sp>
        <p:nvSpPr>
          <p:cNvPr id="93" name="TextBox 92">
            <a:extLst>
              <a:ext uri="{FF2B5EF4-FFF2-40B4-BE49-F238E27FC236}">
                <a16:creationId xmlns:a16="http://schemas.microsoft.com/office/drawing/2014/main" id="{A7550673-0683-4987-B9BC-31351CB42BE1}"/>
              </a:ext>
            </a:extLst>
          </p:cNvPr>
          <p:cNvSpPr txBox="1"/>
          <p:nvPr/>
        </p:nvSpPr>
        <p:spPr>
          <a:xfrm>
            <a:off x="9076696" y="4290346"/>
            <a:ext cx="2821576" cy="338554"/>
          </a:xfrm>
          <a:prstGeom prst="rect">
            <a:avLst/>
          </a:prstGeom>
        </p:spPr>
        <p:txBody>
          <a:bodyPr vert="horz" wrap="square" lIns="0" tIns="0" rIns="0" bIns="0" rtlCol="0">
            <a:spAutoFit/>
          </a:bodyPr>
          <a:lstStyle/>
          <a:p>
            <a:r>
              <a:rPr lang="en-US" sz="1100" b="1" i="1" dirty="0">
                <a:solidFill>
                  <a:schemeClr val="accent1"/>
                </a:solidFill>
              </a:rPr>
              <a:t>Series: </a:t>
            </a:r>
            <a:r>
              <a:rPr lang="en-US" sz="1100" i="1" dirty="0"/>
              <a:t>refers to the type of Funding Series, specifically B and C</a:t>
            </a:r>
          </a:p>
        </p:txBody>
      </p:sp>
      <p:sp>
        <p:nvSpPr>
          <p:cNvPr id="94" name="TextBox 93">
            <a:extLst>
              <a:ext uri="{FF2B5EF4-FFF2-40B4-BE49-F238E27FC236}">
                <a16:creationId xmlns:a16="http://schemas.microsoft.com/office/drawing/2014/main" id="{F605A292-84AB-44A5-B70C-415800E737A8}"/>
              </a:ext>
            </a:extLst>
          </p:cNvPr>
          <p:cNvSpPr txBox="1"/>
          <p:nvPr/>
        </p:nvSpPr>
        <p:spPr>
          <a:xfrm>
            <a:off x="9076696" y="4780245"/>
            <a:ext cx="2821576" cy="338554"/>
          </a:xfrm>
          <a:prstGeom prst="rect">
            <a:avLst/>
          </a:prstGeom>
        </p:spPr>
        <p:txBody>
          <a:bodyPr vert="horz" wrap="square" lIns="0" tIns="0" rIns="0" bIns="0" rtlCol="0">
            <a:spAutoFit/>
          </a:bodyPr>
          <a:lstStyle/>
          <a:p>
            <a:r>
              <a:rPr lang="en-US" sz="1100" b="1" i="1" dirty="0">
                <a:solidFill>
                  <a:schemeClr val="accent1"/>
                </a:solidFill>
              </a:rPr>
              <a:t># of employees: </a:t>
            </a:r>
            <a:r>
              <a:rPr lang="en-US" sz="1100" i="1" dirty="0"/>
              <a:t>the size of the company plays a significant role in the ranking</a:t>
            </a:r>
          </a:p>
        </p:txBody>
      </p:sp>
      <p:sp>
        <p:nvSpPr>
          <p:cNvPr id="95" name="Rectangle 94">
            <a:extLst>
              <a:ext uri="{FF2B5EF4-FFF2-40B4-BE49-F238E27FC236}">
                <a16:creationId xmlns:a16="http://schemas.microsoft.com/office/drawing/2014/main" id="{01E9B6F8-7D5A-4F07-BCC9-6FE14450CD83}"/>
              </a:ext>
            </a:extLst>
          </p:cNvPr>
          <p:cNvSpPr/>
          <p:nvPr/>
        </p:nvSpPr>
        <p:spPr>
          <a:xfrm>
            <a:off x="8393170" y="5293958"/>
            <a:ext cx="3391617" cy="999179"/>
          </a:xfrm>
          <a:prstGeom prst="rect">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By analyzing the data in this way, the team can easily identify Fill this with additional descriptions</a:t>
            </a:r>
            <a:endParaRPr lang="en-US" sz="1400" dirty="0">
              <a:solidFill>
                <a:schemeClr val="bg1"/>
              </a:solidFill>
            </a:endParaRPr>
          </a:p>
        </p:txBody>
      </p:sp>
      <p:sp>
        <p:nvSpPr>
          <p:cNvPr id="97" name="TextBox 96">
            <a:extLst>
              <a:ext uri="{FF2B5EF4-FFF2-40B4-BE49-F238E27FC236}">
                <a16:creationId xmlns:a16="http://schemas.microsoft.com/office/drawing/2014/main" id="{5414F53D-B044-47D8-A66A-E4B495C14D97}"/>
              </a:ext>
            </a:extLst>
          </p:cNvPr>
          <p:cNvSpPr txBox="1"/>
          <p:nvPr/>
        </p:nvSpPr>
        <p:spPr>
          <a:xfrm>
            <a:off x="450727" y="1438537"/>
            <a:ext cx="2911053" cy="276999"/>
          </a:xfrm>
          <a:prstGeom prst="rect">
            <a:avLst/>
          </a:prstGeom>
        </p:spPr>
        <p:txBody>
          <a:bodyPr vert="horz" wrap="none" lIns="0" tIns="0" rIns="0" bIns="0" rtlCol="0">
            <a:spAutoFit/>
          </a:bodyPr>
          <a:lstStyle/>
          <a:p>
            <a:r>
              <a:rPr lang="en-US" b="1" dirty="0">
                <a:solidFill>
                  <a:schemeClr val="accent5"/>
                </a:solidFill>
              </a:rPr>
              <a:t>Ranking Model Dashboard</a:t>
            </a:r>
          </a:p>
        </p:txBody>
      </p:sp>
    </p:spTree>
    <p:extLst>
      <p:ext uri="{BB962C8B-B14F-4D97-AF65-F5344CB8AC3E}">
        <p14:creationId xmlns:p14="http://schemas.microsoft.com/office/powerpoint/2010/main" val="126336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3A1046-7A8F-48EF-A533-CAAE713423AA}"/>
              </a:ext>
            </a:extLst>
          </p:cNvPr>
          <p:cNvSpPr>
            <a:spLocks noGrp="1"/>
          </p:cNvSpPr>
          <p:nvPr>
            <p:ph type="sldNum" sz="quarter" idx="21"/>
          </p:nvPr>
        </p:nvSpPr>
        <p:spPr/>
        <p:txBody>
          <a:bodyPr/>
          <a:lstStyle/>
          <a:p>
            <a:fld id="{4F9AC08D-23A9-440E-BCB9-AA1E9877CC38}" type="slidenum">
              <a:rPr lang="es-ES" smtClean="0"/>
              <a:pPr/>
              <a:t>18</a:t>
            </a:fld>
            <a:endParaRPr lang="es-ES" dirty="0"/>
          </a:p>
        </p:txBody>
      </p:sp>
      <p:pic>
        <p:nvPicPr>
          <p:cNvPr id="6" name="Picture 5">
            <a:extLst>
              <a:ext uri="{FF2B5EF4-FFF2-40B4-BE49-F238E27FC236}">
                <a16:creationId xmlns:a16="http://schemas.microsoft.com/office/drawing/2014/main" id="{09CF7987-654C-4654-A22A-F359AD686663}"/>
              </a:ext>
            </a:extLst>
          </p:cNvPr>
          <p:cNvPicPr>
            <a:picLocks noChangeAspect="1"/>
          </p:cNvPicPr>
          <p:nvPr/>
        </p:nvPicPr>
        <p:blipFill rotWithShape="1">
          <a:blip r:embed="rId2"/>
          <a:srcRect l="3231"/>
          <a:stretch/>
        </p:blipFill>
        <p:spPr>
          <a:xfrm>
            <a:off x="833880" y="4855665"/>
            <a:ext cx="1528872" cy="934249"/>
          </a:xfrm>
          <a:prstGeom prst="rect">
            <a:avLst/>
          </a:prstGeom>
          <a:ln>
            <a:noFill/>
          </a:ln>
          <a:effectLst>
            <a:softEdge rad="112500"/>
          </a:effectLst>
        </p:spPr>
      </p:pic>
      <p:grpSp>
        <p:nvGrpSpPr>
          <p:cNvPr id="2" name="Group 1">
            <a:extLst>
              <a:ext uri="{FF2B5EF4-FFF2-40B4-BE49-F238E27FC236}">
                <a16:creationId xmlns:a16="http://schemas.microsoft.com/office/drawing/2014/main" id="{4825A594-C14C-434A-8133-C1DC01560C2A}"/>
              </a:ext>
            </a:extLst>
          </p:cNvPr>
          <p:cNvGrpSpPr/>
          <p:nvPr/>
        </p:nvGrpSpPr>
        <p:grpSpPr>
          <a:xfrm>
            <a:off x="635431" y="3000027"/>
            <a:ext cx="1925770" cy="906394"/>
            <a:chOff x="1014412" y="3583354"/>
            <a:chExt cx="1925770" cy="906394"/>
          </a:xfrm>
        </p:grpSpPr>
        <p:pic>
          <p:nvPicPr>
            <p:cNvPr id="8" name="Picture 2" descr="Resultado de imagen para gates foundation">
              <a:extLst>
                <a:ext uri="{FF2B5EF4-FFF2-40B4-BE49-F238E27FC236}">
                  <a16:creationId xmlns:a16="http://schemas.microsoft.com/office/drawing/2014/main" id="{5FC57684-7C11-4D11-B392-4A255904F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 y="3583354"/>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a:extLst>
                <a:ext uri="{FF2B5EF4-FFF2-40B4-BE49-F238E27FC236}">
                  <a16:creationId xmlns:a16="http://schemas.microsoft.com/office/drawing/2014/main" id="{5E86A62A-B7E7-468B-A7CB-21851E6EA839}"/>
                </a:ext>
              </a:extLst>
            </p:cNvPr>
            <p:cNvPicPr>
              <a:picLocks noChangeAspect="1"/>
            </p:cNvPicPr>
            <p:nvPr/>
          </p:nvPicPr>
          <p:blipFill>
            <a:blip r:embed="rId4"/>
            <a:stretch>
              <a:fillRect/>
            </a:stretch>
          </p:blipFill>
          <p:spPr>
            <a:xfrm>
              <a:off x="1440142" y="4007077"/>
              <a:ext cx="1254418" cy="482671"/>
            </a:xfrm>
            <a:prstGeom prst="rect">
              <a:avLst/>
            </a:prstGeom>
          </p:spPr>
        </p:pic>
      </p:grpSp>
      <p:pic>
        <p:nvPicPr>
          <p:cNvPr id="12" name="Picture 2" descr="Resultado de imagen para blue cloud ventures">
            <a:extLst>
              <a:ext uri="{FF2B5EF4-FFF2-40B4-BE49-F238E27FC236}">
                <a16:creationId xmlns:a16="http://schemas.microsoft.com/office/drawing/2014/main" id="{DBC3C278-A985-40EF-95AA-FFA25461D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80" y="835924"/>
            <a:ext cx="1271004" cy="127100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DCB6368E-C8FF-40F0-83B1-E22B1543F3F0}"/>
              </a:ext>
            </a:extLst>
          </p:cNvPr>
          <p:cNvSpPr txBox="1"/>
          <p:nvPr/>
        </p:nvSpPr>
        <p:spPr>
          <a:xfrm>
            <a:off x="3046945" y="744606"/>
            <a:ext cx="8459257" cy="1046440"/>
          </a:xfrm>
          <a:prstGeom prst="rect">
            <a:avLst/>
          </a:prstGeom>
        </p:spPr>
        <p:txBody>
          <a:bodyPr vert="horz" wrap="square" lIns="0" tIns="0" rIns="0" bIns="0" rtlCol="0" anchor="ctr">
            <a:spAutoFit/>
          </a:bodyPr>
          <a:lstStyle/>
          <a:p>
            <a:pPr algn="l"/>
            <a:r>
              <a:rPr lang="en-US" sz="2000" b="1" i="1" dirty="0">
                <a:solidFill>
                  <a:schemeClr val="bg2">
                    <a:lumMod val="50000"/>
                  </a:schemeClr>
                </a:solidFill>
              </a:rPr>
              <a:t>Blue Cloud Ventures</a:t>
            </a:r>
          </a:p>
          <a:p>
            <a:r>
              <a:rPr lang="en-US" sz="1600" dirty="0"/>
              <a:t>Blue Cloud Ventures is a venture capital firm based in NYC that focuses on the SaaS sector. They invest during the growth stage after companies are making $10 million or more in revenue. In the last 6 years they have invested in 26 software companies</a:t>
            </a:r>
          </a:p>
        </p:txBody>
      </p:sp>
      <p:sp>
        <p:nvSpPr>
          <p:cNvPr id="14" name="TextBox 13">
            <a:extLst>
              <a:ext uri="{FF2B5EF4-FFF2-40B4-BE49-F238E27FC236}">
                <a16:creationId xmlns:a16="http://schemas.microsoft.com/office/drawing/2014/main" id="{E949D8E7-4CD8-4487-BC77-CCD6FF6DBA47}"/>
              </a:ext>
            </a:extLst>
          </p:cNvPr>
          <p:cNvSpPr txBox="1"/>
          <p:nvPr/>
        </p:nvSpPr>
        <p:spPr>
          <a:xfrm>
            <a:off x="3046945" y="2680975"/>
            <a:ext cx="8532888" cy="1292662"/>
          </a:xfrm>
          <a:prstGeom prst="rect">
            <a:avLst/>
          </a:prstGeom>
        </p:spPr>
        <p:txBody>
          <a:bodyPr vert="horz" wrap="square" lIns="0" tIns="0" rIns="0" bIns="0" rtlCol="0" anchor="ctr">
            <a:spAutoFit/>
          </a:bodyPr>
          <a:lstStyle/>
          <a:p>
            <a:pPr algn="l"/>
            <a:r>
              <a:rPr lang="en-US" sz="2000" b="1" i="1" dirty="0" err="1">
                <a:solidFill>
                  <a:schemeClr val="bg2">
                    <a:lumMod val="50000"/>
                  </a:schemeClr>
                </a:solidFill>
              </a:rPr>
              <a:t>totoGEO</a:t>
            </a:r>
            <a:endParaRPr lang="en-US" sz="2000" b="1" i="1" dirty="0">
              <a:solidFill>
                <a:schemeClr val="bg2">
                  <a:lumMod val="50000"/>
                </a:schemeClr>
              </a:solidFill>
            </a:endParaRPr>
          </a:p>
          <a:p>
            <a:r>
              <a:rPr lang="en-US" sz="1600" dirty="0" err="1"/>
              <a:t>totoGeo</a:t>
            </a:r>
            <a:r>
              <a:rPr lang="en-US" sz="1600" dirty="0"/>
              <a:t> is a project funded by the Bill and Melinda Gates Foundation in collaboration with INSEAD experts, using automated algorithmic authoring. </a:t>
            </a:r>
            <a:r>
              <a:rPr lang="en-US" sz="1600" dirty="0" err="1"/>
              <a:t>totoGEO</a:t>
            </a:r>
            <a:r>
              <a:rPr lang="en-US" sz="1600" dirty="0"/>
              <a:t> aims to produce and deliver educational content to as many people as possible by developing accurate translation methods which impact lesser known languages for which traditional methods are not available</a:t>
            </a:r>
          </a:p>
        </p:txBody>
      </p:sp>
      <p:sp>
        <p:nvSpPr>
          <p:cNvPr id="15" name="TextBox 14">
            <a:extLst>
              <a:ext uri="{FF2B5EF4-FFF2-40B4-BE49-F238E27FC236}">
                <a16:creationId xmlns:a16="http://schemas.microsoft.com/office/drawing/2014/main" id="{B72A84B8-1DD6-49E6-B3E2-4422D364ED22}"/>
              </a:ext>
            </a:extLst>
          </p:cNvPr>
          <p:cNvSpPr txBox="1"/>
          <p:nvPr/>
        </p:nvSpPr>
        <p:spPr>
          <a:xfrm>
            <a:off x="3066075" y="4697622"/>
            <a:ext cx="8264007" cy="1292662"/>
          </a:xfrm>
          <a:prstGeom prst="rect">
            <a:avLst/>
          </a:prstGeom>
        </p:spPr>
        <p:txBody>
          <a:bodyPr vert="horz" wrap="square" lIns="0" tIns="0" rIns="0" bIns="0" rtlCol="0">
            <a:spAutoFit/>
          </a:bodyPr>
          <a:lstStyle/>
          <a:p>
            <a:pPr algn="l"/>
            <a:r>
              <a:rPr lang="en-US" sz="2000" b="1" i="1" dirty="0">
                <a:solidFill>
                  <a:schemeClr val="bg2">
                    <a:lumMod val="50000"/>
                  </a:schemeClr>
                </a:solidFill>
              </a:rPr>
              <a:t>IAS</a:t>
            </a:r>
          </a:p>
          <a:p>
            <a:r>
              <a:rPr lang="en-US" sz="1600" dirty="0"/>
              <a:t>IAS Corp is a Global Export Marketing Services company specialized in food retail. They have a portfolio of 50 US brands and 75 international importers in 58 overseas global markets. Their added value is in the adaptation of the American product to overseas market (regulation, labelling)</a:t>
            </a:r>
          </a:p>
        </p:txBody>
      </p:sp>
      <p:cxnSp>
        <p:nvCxnSpPr>
          <p:cNvPr id="16" name="Straight Connector 15">
            <a:extLst>
              <a:ext uri="{FF2B5EF4-FFF2-40B4-BE49-F238E27FC236}">
                <a16:creationId xmlns:a16="http://schemas.microsoft.com/office/drawing/2014/main" id="{1AD3E185-6A00-4619-8D76-7ABB9FE34D91}"/>
              </a:ext>
            </a:extLst>
          </p:cNvPr>
          <p:cNvCxnSpPr>
            <a:cxnSpLocks/>
          </p:cNvCxnSpPr>
          <p:nvPr/>
        </p:nvCxnSpPr>
        <p:spPr>
          <a:xfrm>
            <a:off x="3046945" y="2284534"/>
            <a:ext cx="828313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BB246C-9A46-4B48-B872-C9DEAF079C81}"/>
              </a:ext>
            </a:extLst>
          </p:cNvPr>
          <p:cNvCxnSpPr>
            <a:cxnSpLocks/>
          </p:cNvCxnSpPr>
          <p:nvPr/>
        </p:nvCxnSpPr>
        <p:spPr>
          <a:xfrm>
            <a:off x="3046945" y="4350512"/>
            <a:ext cx="828313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AF256E5-8B9D-4ACA-A0C7-0F6043698263}"/>
              </a:ext>
            </a:extLst>
          </p:cNvPr>
          <p:cNvSpPr/>
          <p:nvPr/>
        </p:nvSpPr>
        <p:spPr>
          <a:xfrm>
            <a:off x="548640" y="328604"/>
            <a:ext cx="11073271" cy="1859201"/>
          </a:xfrm>
          <a:prstGeom prst="roundRect">
            <a:avLst>
              <a:gd name="adj" fmla="val 4093"/>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Rectangle: Rounded Corners 19">
            <a:extLst>
              <a:ext uri="{FF2B5EF4-FFF2-40B4-BE49-F238E27FC236}">
                <a16:creationId xmlns:a16="http://schemas.microsoft.com/office/drawing/2014/main" id="{8CC15880-FDA3-4007-8378-D44C49EA9FFE}"/>
              </a:ext>
            </a:extLst>
          </p:cNvPr>
          <p:cNvSpPr/>
          <p:nvPr/>
        </p:nvSpPr>
        <p:spPr>
          <a:xfrm>
            <a:off x="548640" y="4504165"/>
            <a:ext cx="11073271" cy="1859201"/>
          </a:xfrm>
          <a:prstGeom prst="roundRect">
            <a:avLst>
              <a:gd name="adj" fmla="val 4093"/>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60203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err="1"/>
              <a:t>totoGEO</a:t>
            </a:r>
            <a:r>
              <a:rPr lang="en-US" dirty="0"/>
              <a:t> project is focused on providing an opportunity                   to access knowledge to as many people as possible</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pPr lvl="0"/>
            <a:r>
              <a:rPr lang="en-US" dirty="0"/>
              <a:t>The main objective is to apply and enhance Natural Language Translation by </a:t>
            </a:r>
          </a:p>
          <a:p>
            <a:pPr lvl="0"/>
            <a:r>
              <a:rPr lang="en-US" dirty="0"/>
              <a:t>Leveraging the use of Machine Learning and Graph Theory </a:t>
            </a:r>
            <a:endParaRPr lang="en-US" dirty="0">
              <a:solidFill>
                <a:srgbClr val="595959"/>
              </a:solidFill>
              <a:ea typeface="Arial"/>
              <a:cs typeface="Arial"/>
              <a:sym typeface="Arial"/>
            </a:endParaRPr>
          </a:p>
        </p:txBody>
      </p:sp>
      <p:sp>
        <p:nvSpPr>
          <p:cNvPr id="38" name="Google Shape;67;p9">
            <a:extLst>
              <a:ext uri="{FF2B5EF4-FFF2-40B4-BE49-F238E27FC236}">
                <a16:creationId xmlns:a16="http://schemas.microsoft.com/office/drawing/2014/main" id="{EADBBA5E-E4B0-43A2-999D-B9B01A768466}"/>
              </a:ext>
            </a:extLst>
          </p:cNvPr>
          <p:cNvSpPr/>
          <p:nvPr/>
        </p:nvSpPr>
        <p:spPr>
          <a:xfrm>
            <a:off x="427243" y="2670513"/>
            <a:ext cx="1792345" cy="1399800"/>
          </a:xfrm>
          <a:prstGeom prst="rect">
            <a:avLst/>
          </a:prstGeom>
          <a:noFill/>
          <a:ln>
            <a:noFill/>
          </a:ln>
        </p:spPr>
        <p:txBody>
          <a:bodyPr spcFirstLastPara="1" wrap="square" lIns="91425" tIns="45700" rIns="91425" bIns="45700" anchor="t" anchorCtr="0">
            <a:noAutofit/>
          </a:bodyPr>
          <a:lstStyle/>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Small part of </a:t>
            </a:r>
            <a:r>
              <a:rPr lang="en-US" sz="1200" dirty="0" err="1">
                <a:solidFill>
                  <a:schemeClr val="dk1"/>
                </a:solidFill>
              </a:rPr>
              <a:t>Totogeo’s</a:t>
            </a:r>
            <a:r>
              <a:rPr lang="en-US" sz="1200" dirty="0">
                <a:solidFill>
                  <a:schemeClr val="dk1"/>
                </a:solidFill>
              </a:rPr>
              <a:t> data collection</a:t>
            </a:r>
            <a:endParaRPr sz="1200" dirty="0">
              <a:solidFill>
                <a:schemeClr val="dk1"/>
              </a:solidFill>
            </a:endParaRPr>
          </a:p>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New sources of data for forgotten languages-</a:t>
            </a:r>
            <a:endParaRPr sz="1200" b="0" i="0" u="none" strike="noStrike" cap="none" dirty="0">
              <a:solidFill>
                <a:schemeClr val="dk1"/>
              </a:solidFill>
              <a:latin typeface="Arial"/>
              <a:ea typeface="Arial"/>
              <a:cs typeface="Arial"/>
              <a:sym typeface="Arial"/>
            </a:endParaRPr>
          </a:p>
        </p:txBody>
      </p:sp>
      <p:sp>
        <p:nvSpPr>
          <p:cNvPr id="40" name="Google Shape;64;p9">
            <a:extLst>
              <a:ext uri="{FF2B5EF4-FFF2-40B4-BE49-F238E27FC236}">
                <a16:creationId xmlns:a16="http://schemas.microsoft.com/office/drawing/2014/main" id="{55022463-40E5-467A-BE34-4B48EC7D69A1}"/>
              </a:ext>
            </a:extLst>
          </p:cNvPr>
          <p:cNvSpPr/>
          <p:nvPr/>
        </p:nvSpPr>
        <p:spPr>
          <a:xfrm>
            <a:off x="427244" y="2101967"/>
            <a:ext cx="1838789" cy="451386"/>
          </a:xfrm>
          <a:prstGeom prst="homePlate">
            <a:avLst>
              <a:gd name="adj" fmla="val 17457"/>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rPr>
              <a:t>Data Collection</a:t>
            </a:r>
            <a:endParaRPr sz="1400" dirty="0"/>
          </a:p>
        </p:txBody>
      </p:sp>
      <p:sp>
        <p:nvSpPr>
          <p:cNvPr id="41" name="Google Shape;65;p9">
            <a:extLst>
              <a:ext uri="{FF2B5EF4-FFF2-40B4-BE49-F238E27FC236}">
                <a16:creationId xmlns:a16="http://schemas.microsoft.com/office/drawing/2014/main" id="{F48A1790-8E40-4F33-8A75-40E286D1C152}"/>
              </a:ext>
            </a:extLst>
          </p:cNvPr>
          <p:cNvSpPr/>
          <p:nvPr/>
        </p:nvSpPr>
        <p:spPr>
          <a:xfrm>
            <a:off x="2250454" y="2101967"/>
            <a:ext cx="1838789" cy="451386"/>
          </a:xfrm>
          <a:prstGeom prst="chevron">
            <a:avLst>
              <a:gd name="adj" fmla="val 17499"/>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rPr>
              <a:t>Data Cleaning and Formatting</a:t>
            </a:r>
            <a:endParaRPr sz="1400" dirty="0">
              <a:solidFill>
                <a:schemeClr val="lt1"/>
              </a:solidFill>
            </a:endParaRPr>
          </a:p>
        </p:txBody>
      </p:sp>
      <p:sp>
        <p:nvSpPr>
          <p:cNvPr id="42" name="Google Shape;66;p9">
            <a:extLst>
              <a:ext uri="{FF2B5EF4-FFF2-40B4-BE49-F238E27FC236}">
                <a16:creationId xmlns:a16="http://schemas.microsoft.com/office/drawing/2014/main" id="{1CD08A95-B98D-4B84-A165-B1DB5B6E530B}"/>
              </a:ext>
            </a:extLst>
          </p:cNvPr>
          <p:cNvSpPr/>
          <p:nvPr/>
        </p:nvSpPr>
        <p:spPr>
          <a:xfrm>
            <a:off x="427244" y="1700309"/>
            <a:ext cx="5508761" cy="348000"/>
          </a:xfrm>
          <a:prstGeom prst="homePlate">
            <a:avLst>
              <a:gd name="adj" fmla="val 26958"/>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rPr>
              <a:t>Database Elaboration</a:t>
            </a:r>
            <a:endParaRPr sz="1400" dirty="0"/>
          </a:p>
        </p:txBody>
      </p:sp>
      <p:sp>
        <p:nvSpPr>
          <p:cNvPr id="43" name="Google Shape;68;p9">
            <a:extLst>
              <a:ext uri="{FF2B5EF4-FFF2-40B4-BE49-F238E27FC236}">
                <a16:creationId xmlns:a16="http://schemas.microsoft.com/office/drawing/2014/main" id="{CC0E3217-DA53-4911-BEA4-1129C5FF6BCE}"/>
              </a:ext>
            </a:extLst>
          </p:cNvPr>
          <p:cNvSpPr/>
          <p:nvPr/>
        </p:nvSpPr>
        <p:spPr>
          <a:xfrm>
            <a:off x="5896874" y="2101967"/>
            <a:ext cx="1838789" cy="451386"/>
          </a:xfrm>
          <a:prstGeom prst="chevron">
            <a:avLst>
              <a:gd name="adj" fmla="val 17499"/>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rPr>
              <a:t>Test methods</a:t>
            </a:r>
            <a:endParaRPr sz="1400"/>
          </a:p>
        </p:txBody>
      </p:sp>
      <p:sp>
        <p:nvSpPr>
          <p:cNvPr id="44" name="Google Shape;69;p9">
            <a:extLst>
              <a:ext uri="{FF2B5EF4-FFF2-40B4-BE49-F238E27FC236}">
                <a16:creationId xmlns:a16="http://schemas.microsoft.com/office/drawing/2014/main" id="{07DA4673-55B9-4DDA-A16C-8A991AD1D659}"/>
              </a:ext>
            </a:extLst>
          </p:cNvPr>
          <p:cNvSpPr/>
          <p:nvPr/>
        </p:nvSpPr>
        <p:spPr>
          <a:xfrm>
            <a:off x="5896874" y="1700341"/>
            <a:ext cx="3688010" cy="348000"/>
          </a:xfrm>
          <a:prstGeom prst="chevron">
            <a:avLst>
              <a:gd name="adj" fmla="val 28216"/>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ea typeface="Arial"/>
                <a:cs typeface="Arial"/>
                <a:sym typeface="Arial"/>
              </a:rPr>
              <a:t>Method Implementation</a:t>
            </a:r>
            <a:endParaRPr sz="1400"/>
          </a:p>
        </p:txBody>
      </p:sp>
      <p:sp>
        <p:nvSpPr>
          <p:cNvPr id="45" name="Google Shape;70;p9">
            <a:extLst>
              <a:ext uri="{FF2B5EF4-FFF2-40B4-BE49-F238E27FC236}">
                <a16:creationId xmlns:a16="http://schemas.microsoft.com/office/drawing/2014/main" id="{F24DFA79-C0E4-490C-B8EF-49C9DB1AEB44}"/>
              </a:ext>
            </a:extLst>
          </p:cNvPr>
          <p:cNvSpPr/>
          <p:nvPr/>
        </p:nvSpPr>
        <p:spPr>
          <a:xfrm>
            <a:off x="7720084" y="2101967"/>
            <a:ext cx="1838789" cy="451386"/>
          </a:xfrm>
          <a:prstGeom prst="chevron">
            <a:avLst>
              <a:gd name="adj" fmla="val 17499"/>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rPr>
              <a:t>Methods Evaluation</a:t>
            </a:r>
            <a:endParaRPr sz="1400"/>
          </a:p>
        </p:txBody>
      </p:sp>
      <p:sp>
        <p:nvSpPr>
          <p:cNvPr id="46" name="Google Shape;71;p9">
            <a:extLst>
              <a:ext uri="{FF2B5EF4-FFF2-40B4-BE49-F238E27FC236}">
                <a16:creationId xmlns:a16="http://schemas.microsoft.com/office/drawing/2014/main" id="{BFD0F60B-BBA7-4605-B08C-27AC13F7B5B3}"/>
              </a:ext>
            </a:extLst>
          </p:cNvPr>
          <p:cNvSpPr/>
          <p:nvPr/>
        </p:nvSpPr>
        <p:spPr>
          <a:xfrm>
            <a:off x="4070129" y="2670513"/>
            <a:ext cx="1799414" cy="2067000"/>
          </a:xfrm>
          <a:prstGeom prst="rect">
            <a:avLst/>
          </a:prstGeom>
          <a:noFill/>
          <a:ln>
            <a:noFill/>
          </a:ln>
        </p:spPr>
        <p:txBody>
          <a:bodyPr spcFirstLastPara="1" wrap="square" lIns="91425" tIns="45700" rIns="91425" bIns="45700" anchor="t" anchorCtr="0">
            <a:noAutofit/>
          </a:bodyPr>
          <a:lstStyle/>
          <a:p>
            <a:pPr marL="171450" marR="0" lvl="0" indent="-184150" algn="l" rtl="0">
              <a:spcBef>
                <a:spcPts val="0"/>
              </a:spcBef>
              <a:spcAft>
                <a:spcPts val="0"/>
              </a:spcAft>
              <a:buClr>
                <a:schemeClr val="dk1"/>
              </a:buClr>
              <a:buSzPts val="1400"/>
              <a:buFont typeface="Arial"/>
              <a:buChar char="•"/>
            </a:pPr>
            <a:r>
              <a:rPr lang="en-US" sz="1200" dirty="0"/>
              <a:t>Creation of better suited methods to create databases :</a:t>
            </a:r>
            <a:br>
              <a:rPr lang="en-US" sz="1200" dirty="0"/>
            </a:br>
            <a:r>
              <a:rPr lang="en-US" sz="1200" dirty="0"/>
              <a:t>- sentence-to- sentence translation</a:t>
            </a:r>
            <a:br>
              <a:rPr lang="en-US" sz="1200" dirty="0"/>
            </a:br>
            <a:r>
              <a:rPr lang="en-US" sz="1200" dirty="0"/>
              <a:t>- word-to-word translation </a:t>
            </a:r>
            <a:endParaRPr sz="1200" dirty="0"/>
          </a:p>
          <a:p>
            <a:pPr marL="171450" marR="0" lvl="0" indent="-171450" algn="l" rtl="0">
              <a:spcBef>
                <a:spcPts val="0"/>
              </a:spcBef>
              <a:spcAft>
                <a:spcPts val="0"/>
              </a:spcAft>
              <a:buClr>
                <a:schemeClr val="dk1"/>
              </a:buClr>
              <a:buSzPts val="1200"/>
              <a:buFont typeface="Arial"/>
              <a:buChar char="•"/>
            </a:pPr>
            <a:r>
              <a:rPr lang="en-US" sz="1200" dirty="0"/>
              <a:t>Glossary using graph theory</a:t>
            </a:r>
            <a:endParaRPr sz="1200" dirty="0"/>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
        <p:nvSpPr>
          <p:cNvPr id="47" name="Google Shape;72;p9">
            <a:extLst>
              <a:ext uri="{FF2B5EF4-FFF2-40B4-BE49-F238E27FC236}">
                <a16:creationId xmlns:a16="http://schemas.microsoft.com/office/drawing/2014/main" id="{777BE05A-9164-43A6-9570-4090CEEFAC09}"/>
              </a:ext>
            </a:extLst>
          </p:cNvPr>
          <p:cNvSpPr/>
          <p:nvPr/>
        </p:nvSpPr>
        <p:spPr>
          <a:xfrm>
            <a:off x="5869543" y="2670513"/>
            <a:ext cx="1874251" cy="2073351"/>
          </a:xfrm>
          <a:prstGeom prst="rect">
            <a:avLst/>
          </a:prstGeom>
          <a:noFill/>
          <a:ln>
            <a:noFill/>
          </a:ln>
        </p:spPr>
        <p:txBody>
          <a:bodyPr spcFirstLastPara="1" wrap="square" lIns="91425" tIns="45700" rIns="91425" bIns="45700" anchor="t" anchorCtr="0">
            <a:noAutofit/>
          </a:bodyPr>
          <a:lstStyle/>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Implementation of existing algorithms, applied to NLT </a:t>
            </a:r>
            <a:br>
              <a:rPr lang="en-US" sz="1200" dirty="0">
                <a:solidFill>
                  <a:schemeClr val="dk1"/>
                </a:solidFill>
              </a:rPr>
            </a:br>
            <a:r>
              <a:rPr lang="en-US" sz="1200" dirty="0">
                <a:solidFill>
                  <a:schemeClr val="dk1"/>
                </a:solidFill>
              </a:rPr>
              <a:t>- statistical methods</a:t>
            </a:r>
            <a:br>
              <a:rPr lang="en-US" sz="1200" dirty="0">
                <a:solidFill>
                  <a:schemeClr val="dk1"/>
                </a:solidFill>
              </a:rPr>
            </a:br>
            <a:r>
              <a:rPr lang="en-US" sz="1200" dirty="0">
                <a:solidFill>
                  <a:schemeClr val="dk1"/>
                </a:solidFill>
              </a:rPr>
              <a:t>- neural networks</a:t>
            </a:r>
            <a:endParaRPr sz="1200" dirty="0"/>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
        <p:nvSpPr>
          <p:cNvPr id="48" name="Google Shape;73;p9">
            <a:extLst>
              <a:ext uri="{FF2B5EF4-FFF2-40B4-BE49-F238E27FC236}">
                <a16:creationId xmlns:a16="http://schemas.microsoft.com/office/drawing/2014/main" id="{B8CCE214-4031-4B12-B90C-F5880B0EB4EB}"/>
              </a:ext>
            </a:extLst>
          </p:cNvPr>
          <p:cNvSpPr/>
          <p:nvPr/>
        </p:nvSpPr>
        <p:spPr>
          <a:xfrm>
            <a:off x="7761673" y="2670513"/>
            <a:ext cx="2495510" cy="1769512"/>
          </a:xfrm>
          <a:prstGeom prst="rect">
            <a:avLst/>
          </a:prstGeom>
          <a:noFill/>
          <a:ln>
            <a:noFill/>
          </a:ln>
        </p:spPr>
        <p:txBody>
          <a:bodyPr spcFirstLastPara="1" wrap="square" lIns="91425" tIns="45700" rIns="91425" bIns="45700" anchor="t" anchorCtr="0">
            <a:noAutofit/>
          </a:bodyPr>
          <a:lstStyle/>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Evaluate methods on various criteria:</a:t>
            </a:r>
            <a:endParaRPr sz="1200" dirty="0">
              <a:solidFill>
                <a:schemeClr val="dk1"/>
              </a:solidFill>
            </a:endParaRPr>
          </a:p>
          <a:p>
            <a:pPr marL="457200" marR="0" lvl="0" indent="-317500" algn="l" rtl="0">
              <a:spcBef>
                <a:spcPts val="0"/>
              </a:spcBef>
              <a:spcAft>
                <a:spcPts val="0"/>
              </a:spcAft>
              <a:buClr>
                <a:schemeClr val="dk1"/>
              </a:buClr>
              <a:buSzPts val="1400"/>
              <a:buChar char="-"/>
            </a:pPr>
            <a:r>
              <a:rPr lang="en-US" sz="1200" dirty="0">
                <a:solidFill>
                  <a:schemeClr val="dk1"/>
                </a:solidFill>
              </a:rPr>
              <a:t>accuracy</a:t>
            </a:r>
            <a:endParaRPr sz="1200" dirty="0">
              <a:solidFill>
                <a:schemeClr val="dk1"/>
              </a:solidFill>
            </a:endParaRPr>
          </a:p>
          <a:p>
            <a:pPr marL="457200" marR="0" lvl="0" indent="-317500" algn="l" rtl="0">
              <a:spcBef>
                <a:spcPts val="0"/>
              </a:spcBef>
              <a:spcAft>
                <a:spcPts val="0"/>
              </a:spcAft>
              <a:buClr>
                <a:schemeClr val="dk1"/>
              </a:buClr>
              <a:buSzPts val="1400"/>
              <a:buChar char="-"/>
            </a:pPr>
            <a:r>
              <a:rPr lang="en-US" sz="1200" b="1" dirty="0">
                <a:solidFill>
                  <a:schemeClr val="dk1"/>
                </a:solidFill>
              </a:rPr>
              <a:t>computer power </a:t>
            </a:r>
            <a:r>
              <a:rPr lang="en-US" sz="1200" dirty="0">
                <a:solidFill>
                  <a:schemeClr val="dk1"/>
                </a:solidFill>
              </a:rPr>
              <a:t>and time</a:t>
            </a:r>
            <a:endParaRPr sz="1200" dirty="0">
              <a:solidFill>
                <a:schemeClr val="dk1"/>
              </a:solidFill>
            </a:endParaRPr>
          </a:p>
          <a:p>
            <a:pPr marL="457200" marR="0" lvl="0" indent="-317500" algn="l" rtl="0">
              <a:spcBef>
                <a:spcPts val="0"/>
              </a:spcBef>
              <a:spcAft>
                <a:spcPts val="0"/>
              </a:spcAft>
              <a:buClr>
                <a:schemeClr val="dk1"/>
              </a:buClr>
              <a:buSzPts val="1400"/>
              <a:buChar char="-"/>
            </a:pPr>
            <a:r>
              <a:rPr lang="en-US" sz="1200" dirty="0">
                <a:solidFill>
                  <a:schemeClr val="dk1"/>
                </a:solidFill>
              </a:rPr>
              <a:t>training data volume</a:t>
            </a:r>
            <a:endParaRPr sz="1200" dirty="0">
              <a:solidFill>
                <a:schemeClr val="dk1"/>
              </a:solidFill>
            </a:endParaRPr>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
        <p:nvSpPr>
          <p:cNvPr id="49" name="Google Shape;75;p9">
            <a:extLst>
              <a:ext uri="{FF2B5EF4-FFF2-40B4-BE49-F238E27FC236}">
                <a16:creationId xmlns:a16="http://schemas.microsoft.com/office/drawing/2014/main" id="{A1DD5998-A641-4014-A9E1-B757E0F973DB}"/>
              </a:ext>
            </a:extLst>
          </p:cNvPr>
          <p:cNvSpPr/>
          <p:nvPr/>
        </p:nvSpPr>
        <p:spPr>
          <a:xfrm>
            <a:off x="9543294" y="2101967"/>
            <a:ext cx="2111816" cy="451386"/>
          </a:xfrm>
          <a:prstGeom prst="chevron">
            <a:avLst>
              <a:gd name="adj" fmla="val 17499"/>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rPr>
              <a:t>Establish an effective real-time robot</a:t>
            </a:r>
            <a:endParaRPr sz="1400" dirty="0"/>
          </a:p>
        </p:txBody>
      </p:sp>
      <p:sp>
        <p:nvSpPr>
          <p:cNvPr id="50" name="Google Shape;79;p9">
            <a:extLst>
              <a:ext uri="{FF2B5EF4-FFF2-40B4-BE49-F238E27FC236}">
                <a16:creationId xmlns:a16="http://schemas.microsoft.com/office/drawing/2014/main" id="{5A35311E-2A1F-4BCA-8A4D-DA872833FA3A}"/>
              </a:ext>
            </a:extLst>
          </p:cNvPr>
          <p:cNvSpPr txBox="1"/>
          <p:nvPr/>
        </p:nvSpPr>
        <p:spPr>
          <a:xfrm>
            <a:off x="4515792" y="5079745"/>
            <a:ext cx="2341202" cy="37799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50" b="1" i="1" dirty="0">
                <a:solidFill>
                  <a:schemeClr val="accent5"/>
                </a:solidFill>
              </a:rPr>
              <a:t>Optimize database form</a:t>
            </a:r>
            <a:endParaRPr sz="1050" b="1" i="1" dirty="0">
              <a:solidFill>
                <a:schemeClr val="accent5"/>
              </a:solidFill>
            </a:endParaRPr>
          </a:p>
        </p:txBody>
      </p:sp>
      <p:sp>
        <p:nvSpPr>
          <p:cNvPr id="51" name="Google Shape;81;p9">
            <a:extLst>
              <a:ext uri="{FF2B5EF4-FFF2-40B4-BE49-F238E27FC236}">
                <a16:creationId xmlns:a16="http://schemas.microsoft.com/office/drawing/2014/main" id="{29772739-8479-4859-BA1D-639D540C274D}"/>
              </a:ext>
            </a:extLst>
          </p:cNvPr>
          <p:cNvSpPr/>
          <p:nvPr/>
        </p:nvSpPr>
        <p:spPr>
          <a:xfrm>
            <a:off x="4073664" y="2101967"/>
            <a:ext cx="1838789" cy="451386"/>
          </a:xfrm>
          <a:prstGeom prst="chevron">
            <a:avLst>
              <a:gd name="adj" fmla="val 17499"/>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rPr>
              <a:t>Data Formatting</a:t>
            </a:r>
            <a:endParaRPr sz="1400">
              <a:solidFill>
                <a:schemeClr val="lt1"/>
              </a:solidFill>
            </a:endParaRPr>
          </a:p>
        </p:txBody>
      </p:sp>
      <p:sp>
        <p:nvSpPr>
          <p:cNvPr id="52" name="Google Shape;82;p9">
            <a:extLst>
              <a:ext uri="{FF2B5EF4-FFF2-40B4-BE49-F238E27FC236}">
                <a16:creationId xmlns:a16="http://schemas.microsoft.com/office/drawing/2014/main" id="{28A83B99-ADA8-4F4C-87F8-69F66AEB1614}"/>
              </a:ext>
            </a:extLst>
          </p:cNvPr>
          <p:cNvSpPr/>
          <p:nvPr/>
        </p:nvSpPr>
        <p:spPr>
          <a:xfrm>
            <a:off x="2283856" y="2670513"/>
            <a:ext cx="1786273" cy="1524679"/>
          </a:xfrm>
          <a:prstGeom prst="rect">
            <a:avLst/>
          </a:prstGeom>
          <a:noFill/>
          <a:ln>
            <a:noFill/>
          </a:ln>
        </p:spPr>
        <p:txBody>
          <a:bodyPr spcFirstLastPara="1" wrap="square" lIns="91425" tIns="45700" rIns="91425" bIns="45700" anchor="t" anchorCtr="0">
            <a:noAutofit/>
          </a:bodyPr>
          <a:lstStyle/>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Eliminate translation errors by identifying patterns</a:t>
            </a:r>
          </a:p>
          <a:p>
            <a:pPr marL="171450" marR="0" lvl="0" indent="-184150" algn="l" rtl="0">
              <a:spcBef>
                <a:spcPts val="0"/>
              </a:spcBef>
              <a:spcAft>
                <a:spcPts val="0"/>
              </a:spcAft>
              <a:buClr>
                <a:schemeClr val="dk1"/>
              </a:buClr>
              <a:buSzPts val="1400"/>
              <a:buFont typeface="Arial"/>
              <a:buChar char="•"/>
            </a:pPr>
            <a:r>
              <a:rPr lang="en-US" sz="1200" dirty="0">
                <a:solidFill>
                  <a:schemeClr val="dk1"/>
                </a:solidFill>
              </a:rPr>
              <a:t>Account for context</a:t>
            </a:r>
          </a:p>
          <a:p>
            <a:pPr marL="171450" marR="0" lvl="0" indent="-184150" algn="l" rtl="0">
              <a:spcBef>
                <a:spcPts val="0"/>
              </a:spcBef>
              <a:spcAft>
                <a:spcPts val="0"/>
              </a:spcAft>
              <a:buClr>
                <a:schemeClr val="dk1"/>
              </a:buClr>
              <a:buSzPts val="1400"/>
              <a:buFont typeface="Arial"/>
              <a:buChar char="•"/>
            </a:pPr>
            <a:endParaRPr sz="1200" dirty="0">
              <a:solidFill>
                <a:schemeClr val="dk1"/>
              </a:solidFill>
            </a:endParaRPr>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cxnSp>
        <p:nvCxnSpPr>
          <p:cNvPr id="53" name="Google Shape;84;p9">
            <a:extLst>
              <a:ext uri="{FF2B5EF4-FFF2-40B4-BE49-F238E27FC236}">
                <a16:creationId xmlns:a16="http://schemas.microsoft.com/office/drawing/2014/main" id="{FBEF3EE8-0416-4568-BD36-5176D08B0E83}"/>
              </a:ext>
            </a:extLst>
          </p:cNvPr>
          <p:cNvCxnSpPr>
            <a:cxnSpLocks/>
            <a:stCxn id="58" idx="2"/>
            <a:endCxn id="49" idx="2"/>
          </p:cNvCxnSpPr>
          <p:nvPr/>
        </p:nvCxnSpPr>
        <p:spPr>
          <a:xfrm rot="5400000" flipH="1" flipV="1">
            <a:off x="7722053" y="1590852"/>
            <a:ext cx="1875153" cy="3800156"/>
          </a:xfrm>
          <a:prstGeom prst="bentConnector3">
            <a:avLst>
              <a:gd name="adj1" fmla="val -46417"/>
            </a:avLst>
          </a:prstGeom>
          <a:ln w="28575" cap="flat" cmpd="sng" algn="ctr">
            <a:solidFill>
              <a:schemeClr val="accent6">
                <a:lumMod val="60000"/>
                <a:lumOff val="4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4" name="Google Shape;85;p9">
            <a:extLst>
              <a:ext uri="{FF2B5EF4-FFF2-40B4-BE49-F238E27FC236}">
                <a16:creationId xmlns:a16="http://schemas.microsoft.com/office/drawing/2014/main" id="{C8FA867C-C470-4C6D-A768-88FC3C66B6BC}"/>
              </a:ext>
            </a:extLst>
          </p:cNvPr>
          <p:cNvSpPr/>
          <p:nvPr/>
        </p:nvSpPr>
        <p:spPr>
          <a:xfrm>
            <a:off x="9543294" y="2670513"/>
            <a:ext cx="1693200" cy="12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55" name="Google Shape;86;p9">
            <a:extLst>
              <a:ext uri="{FF2B5EF4-FFF2-40B4-BE49-F238E27FC236}">
                <a16:creationId xmlns:a16="http://schemas.microsoft.com/office/drawing/2014/main" id="{C4CB1BAC-0EC9-422F-97E1-601A5F1F7C3B}"/>
              </a:ext>
            </a:extLst>
          </p:cNvPr>
          <p:cNvSpPr txBox="1"/>
          <p:nvPr/>
        </p:nvSpPr>
        <p:spPr>
          <a:xfrm>
            <a:off x="7826631" y="5309325"/>
            <a:ext cx="2819342" cy="295376"/>
          </a:xfrm>
          <a:prstGeom prst="rect">
            <a:avLst/>
          </a:prstGeom>
          <a:noFill/>
          <a:ln>
            <a:noFill/>
          </a:ln>
        </p:spPr>
        <p:txBody>
          <a:bodyPr spcFirstLastPara="1" wrap="square" lIns="91425" tIns="91425" rIns="91425" bIns="91425" anchor="t" anchorCtr="0">
            <a:noAutofit/>
          </a:bodyPr>
          <a:lstStyle>
            <a:defPPr>
              <a:defRPr lang="en-US"/>
            </a:defPPr>
            <a:lvl1pPr lvl="0" indent="0" algn="ctr">
              <a:spcBef>
                <a:spcPts val="0"/>
              </a:spcBef>
              <a:spcAft>
                <a:spcPts val="0"/>
              </a:spcAft>
              <a:buNone/>
              <a:defRPr sz="1400" b="1" i="1">
                <a:solidFill>
                  <a:schemeClr val="bg2">
                    <a:lumMod val="50000"/>
                  </a:schemeClr>
                </a:solidFill>
              </a:defRPr>
            </a:lvl1pPr>
          </a:lstStyle>
          <a:p>
            <a:r>
              <a:rPr lang="en-US" sz="1100" dirty="0">
                <a:solidFill>
                  <a:schemeClr val="accent1"/>
                </a:solidFill>
              </a:rPr>
              <a:t>Combine models and tune parameters</a:t>
            </a:r>
            <a:endParaRPr sz="1100" dirty="0">
              <a:solidFill>
                <a:schemeClr val="accent1"/>
              </a:solidFill>
            </a:endParaRPr>
          </a:p>
        </p:txBody>
      </p:sp>
      <p:cxnSp>
        <p:nvCxnSpPr>
          <p:cNvPr id="56" name="Google Shape;87;p9">
            <a:extLst>
              <a:ext uri="{FF2B5EF4-FFF2-40B4-BE49-F238E27FC236}">
                <a16:creationId xmlns:a16="http://schemas.microsoft.com/office/drawing/2014/main" id="{2D20C4E9-7DB3-444A-A6EE-FC17F5224082}"/>
              </a:ext>
            </a:extLst>
          </p:cNvPr>
          <p:cNvCxnSpPr>
            <a:cxnSpLocks/>
            <a:stCxn id="48" idx="2"/>
            <a:endCxn id="46" idx="2"/>
          </p:cNvCxnSpPr>
          <p:nvPr/>
        </p:nvCxnSpPr>
        <p:spPr>
          <a:xfrm rot="5400000">
            <a:off x="6840888" y="2568973"/>
            <a:ext cx="297488" cy="4039592"/>
          </a:xfrm>
          <a:prstGeom prst="bentConnector3">
            <a:avLst>
              <a:gd name="adj1" fmla="val 210798"/>
            </a:avLst>
          </a:prstGeom>
          <a:noFill/>
          <a:ln w="19050" cap="flat" cmpd="sng">
            <a:solidFill>
              <a:schemeClr val="accent1">
                <a:lumMod val="60000"/>
                <a:lumOff val="40000"/>
              </a:schemeClr>
            </a:solidFill>
            <a:prstDash val="dash"/>
            <a:round/>
            <a:headEnd type="none" w="med" len="med"/>
            <a:tailEnd type="none" w="med" len="med"/>
          </a:ln>
        </p:spPr>
      </p:cxnSp>
      <p:pic>
        <p:nvPicPr>
          <p:cNvPr id="58" name="Picture 2" descr="Resultado de imagen para neural networks icon">
            <a:extLst>
              <a:ext uri="{FF2B5EF4-FFF2-40B4-BE49-F238E27FC236}">
                <a16:creationId xmlns:a16="http://schemas.microsoft.com/office/drawing/2014/main" id="{954738E0-49A1-4F29-9BE1-8B2ECDF1BE0A}"/>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1358" y="3712119"/>
            <a:ext cx="716387" cy="716387"/>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4" descr="Resultado de imagen para jw logo">
            <a:extLst>
              <a:ext uri="{FF2B5EF4-FFF2-40B4-BE49-F238E27FC236}">
                <a16:creationId xmlns:a16="http://schemas.microsoft.com/office/drawing/2014/main" id="{83B38033-6268-494C-8E32-9DD051958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70" y="3999213"/>
            <a:ext cx="391958" cy="391958"/>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Resultado de imagen para wikipedia logo">
            <a:extLst>
              <a:ext uri="{FF2B5EF4-FFF2-40B4-BE49-F238E27FC236}">
                <a16:creationId xmlns:a16="http://schemas.microsoft.com/office/drawing/2014/main" id="{DC8D7881-ED13-436F-BB2D-B7692BEFF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113" y="4563029"/>
            <a:ext cx="517336" cy="515667"/>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Resultado de imagen para european union logo">
            <a:extLst>
              <a:ext uri="{FF2B5EF4-FFF2-40B4-BE49-F238E27FC236}">
                <a16:creationId xmlns:a16="http://schemas.microsoft.com/office/drawing/2014/main" id="{EE37D60D-FCB1-41A6-BE6B-A83DDF7E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1282" y="4048259"/>
            <a:ext cx="477070" cy="31486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2" name="Straight Connector 61">
            <a:extLst>
              <a:ext uri="{FF2B5EF4-FFF2-40B4-BE49-F238E27FC236}">
                <a16:creationId xmlns:a16="http://schemas.microsoft.com/office/drawing/2014/main" id="{25D73F59-EAE1-41FE-80C9-0ACD5658CA76}"/>
              </a:ext>
            </a:extLst>
          </p:cNvPr>
          <p:cNvCxnSpPr>
            <a:cxnSpLocks/>
          </p:cNvCxnSpPr>
          <p:nvPr/>
        </p:nvCxnSpPr>
        <p:spPr>
          <a:xfrm flipV="1">
            <a:off x="2243787" y="2580511"/>
            <a:ext cx="0" cy="237744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6F6EA5-5F9F-4E3E-BAA5-2ACB661D55AF}"/>
              </a:ext>
            </a:extLst>
          </p:cNvPr>
          <p:cNvCxnSpPr>
            <a:cxnSpLocks/>
          </p:cNvCxnSpPr>
          <p:nvPr/>
        </p:nvCxnSpPr>
        <p:spPr>
          <a:xfrm flipV="1">
            <a:off x="4070129" y="2580511"/>
            <a:ext cx="0" cy="237744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F0303D-12C4-4DF1-93C6-043C66E9D73A}"/>
              </a:ext>
            </a:extLst>
          </p:cNvPr>
          <p:cNvCxnSpPr>
            <a:cxnSpLocks/>
          </p:cNvCxnSpPr>
          <p:nvPr/>
        </p:nvCxnSpPr>
        <p:spPr>
          <a:xfrm flipV="1">
            <a:off x="5869543" y="2580511"/>
            <a:ext cx="0" cy="237744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5F2814-62EC-42FB-B26F-E88556986B06}"/>
              </a:ext>
            </a:extLst>
          </p:cNvPr>
          <p:cNvCxnSpPr>
            <a:cxnSpLocks/>
          </p:cNvCxnSpPr>
          <p:nvPr/>
        </p:nvCxnSpPr>
        <p:spPr>
          <a:xfrm flipV="1">
            <a:off x="7720084" y="2580511"/>
            <a:ext cx="0" cy="220828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6" name="Picture 10" descr="Imagen relacionada">
            <a:extLst>
              <a:ext uri="{FF2B5EF4-FFF2-40B4-BE49-F238E27FC236}">
                <a16:creationId xmlns:a16="http://schemas.microsoft.com/office/drawing/2014/main" id="{B427B2EA-A67D-45EA-ACBA-3B5A02BCA8C8}"/>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0439" y="3769231"/>
            <a:ext cx="634221" cy="634221"/>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2" descr="Resultado de imagen para gates foundation">
            <a:extLst>
              <a:ext uri="{FF2B5EF4-FFF2-40B4-BE49-F238E27FC236}">
                <a16:creationId xmlns:a16="http://schemas.microsoft.com/office/drawing/2014/main" id="{85FA17BF-44EB-4A0F-B9B0-B5B2B1163B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68507" y="249067"/>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69">
            <a:extLst>
              <a:ext uri="{FF2B5EF4-FFF2-40B4-BE49-F238E27FC236}">
                <a16:creationId xmlns:a16="http://schemas.microsoft.com/office/drawing/2014/main" id="{0C035802-FB46-440A-A508-B367577C1A5D}"/>
              </a:ext>
            </a:extLst>
          </p:cNvPr>
          <p:cNvPicPr>
            <a:picLocks noChangeAspect="1"/>
          </p:cNvPicPr>
          <p:nvPr/>
        </p:nvPicPr>
        <p:blipFill>
          <a:blip r:embed="rId9"/>
          <a:stretch>
            <a:fillRect/>
          </a:stretch>
        </p:blipFill>
        <p:spPr>
          <a:xfrm>
            <a:off x="10494237" y="672790"/>
            <a:ext cx="1254418" cy="482671"/>
          </a:xfrm>
          <a:prstGeom prst="rect">
            <a:avLst/>
          </a:prstGeom>
        </p:spPr>
      </p:pic>
      <p:sp>
        <p:nvSpPr>
          <p:cNvPr id="36" name="TextBox 35">
            <a:extLst>
              <a:ext uri="{FF2B5EF4-FFF2-40B4-BE49-F238E27FC236}">
                <a16:creationId xmlns:a16="http://schemas.microsoft.com/office/drawing/2014/main" id="{637F3C04-F954-456C-A2DE-F2A0435392B1}"/>
              </a:ext>
            </a:extLst>
          </p:cNvPr>
          <p:cNvSpPr txBox="1"/>
          <p:nvPr/>
        </p:nvSpPr>
        <p:spPr>
          <a:xfrm>
            <a:off x="9375093" y="4429731"/>
            <a:ext cx="463268" cy="123111"/>
          </a:xfrm>
          <a:prstGeom prst="rect">
            <a:avLst/>
          </a:prstGeom>
        </p:spPr>
        <p:txBody>
          <a:bodyPr vert="horz" wrap="none" lIns="0" tIns="0" rIns="0" bIns="0" rtlCol="0">
            <a:spAutoFit/>
          </a:bodyPr>
          <a:lstStyle/>
          <a:p>
            <a:pPr algn="l"/>
            <a:r>
              <a:rPr lang="en-US" sz="800" i="1" dirty="0">
                <a:solidFill>
                  <a:schemeClr val="tx2">
                    <a:lumMod val="60000"/>
                    <a:lumOff val="40000"/>
                  </a:schemeClr>
                </a:solidFill>
              </a:rPr>
              <a:t>Illustrative</a:t>
            </a:r>
          </a:p>
        </p:txBody>
      </p:sp>
      <p:sp>
        <p:nvSpPr>
          <p:cNvPr id="71" name="Slide Number Placeholder 1">
            <a:extLst>
              <a:ext uri="{FF2B5EF4-FFF2-40B4-BE49-F238E27FC236}">
                <a16:creationId xmlns:a16="http://schemas.microsoft.com/office/drawing/2014/main" id="{D585816A-943D-40D2-B738-353972751B9F}"/>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19</a:t>
            </a:fld>
            <a:endParaRPr lang="es-ES" dirty="0"/>
          </a:p>
        </p:txBody>
      </p:sp>
      <p:pic>
        <p:nvPicPr>
          <p:cNvPr id="72" name="Image 46">
            <a:extLst>
              <a:ext uri="{FF2B5EF4-FFF2-40B4-BE49-F238E27FC236}">
                <a16:creationId xmlns:a16="http://schemas.microsoft.com/office/drawing/2014/main" id="{44F68B52-9869-4BD7-9B52-0DE11FE41569}"/>
              </a:ext>
            </a:extLst>
          </p:cNvPr>
          <p:cNvPicPr>
            <a:picLocks noChangeAspect="1"/>
          </p:cNvPicPr>
          <p:nvPr/>
        </p:nvPicPr>
        <p:blipFill>
          <a:blip r:embed="rId10"/>
          <a:stretch>
            <a:fillRect/>
          </a:stretch>
        </p:blipFill>
        <p:spPr>
          <a:xfrm>
            <a:off x="8322424" y="3756442"/>
            <a:ext cx="1426131" cy="672064"/>
          </a:xfrm>
          <a:prstGeom prst="rect">
            <a:avLst/>
          </a:prstGeom>
        </p:spPr>
      </p:pic>
      <p:pic>
        <p:nvPicPr>
          <p:cNvPr id="73" name="Picture 72">
            <a:extLst>
              <a:ext uri="{FF2B5EF4-FFF2-40B4-BE49-F238E27FC236}">
                <a16:creationId xmlns:a16="http://schemas.microsoft.com/office/drawing/2014/main" id="{8B1548F5-4D13-4906-B511-CDAAFB9AA773}"/>
              </a:ext>
            </a:extLst>
          </p:cNvPr>
          <p:cNvPicPr>
            <a:picLocks noChangeAspect="1"/>
          </p:cNvPicPr>
          <p:nvPr/>
        </p:nvPicPr>
        <p:blipFill>
          <a:blip r:embed="rId11"/>
          <a:stretch>
            <a:fillRect/>
          </a:stretch>
        </p:blipFill>
        <p:spPr>
          <a:xfrm>
            <a:off x="10747410" y="3096750"/>
            <a:ext cx="978168" cy="725548"/>
          </a:xfrm>
          <a:prstGeom prst="rect">
            <a:avLst/>
          </a:prstGeom>
        </p:spPr>
      </p:pic>
      <p:pic>
        <p:nvPicPr>
          <p:cNvPr id="74" name="Picture 73">
            <a:extLst>
              <a:ext uri="{FF2B5EF4-FFF2-40B4-BE49-F238E27FC236}">
                <a16:creationId xmlns:a16="http://schemas.microsoft.com/office/drawing/2014/main" id="{9718EDE9-4CAF-4172-A912-598B3007CB4A}"/>
              </a:ext>
            </a:extLst>
          </p:cNvPr>
          <p:cNvPicPr>
            <a:picLocks noChangeAspect="1"/>
          </p:cNvPicPr>
          <p:nvPr/>
        </p:nvPicPr>
        <p:blipFill>
          <a:blip r:embed="rId12"/>
          <a:stretch>
            <a:fillRect/>
          </a:stretch>
        </p:blipFill>
        <p:spPr>
          <a:xfrm>
            <a:off x="10958040" y="4042794"/>
            <a:ext cx="697069" cy="285641"/>
          </a:xfrm>
          <a:prstGeom prst="rect">
            <a:avLst/>
          </a:prstGeom>
        </p:spPr>
      </p:pic>
      <p:sp>
        <p:nvSpPr>
          <p:cNvPr id="39" name="Rectangle 38">
            <a:extLst>
              <a:ext uri="{FF2B5EF4-FFF2-40B4-BE49-F238E27FC236}">
                <a16:creationId xmlns:a16="http://schemas.microsoft.com/office/drawing/2014/main" id="{BF9CD204-418F-4ED2-AFD9-F6B591B106B9}"/>
              </a:ext>
            </a:extLst>
          </p:cNvPr>
          <p:cNvSpPr/>
          <p:nvPr/>
        </p:nvSpPr>
        <p:spPr>
          <a:xfrm>
            <a:off x="2720410" y="5760546"/>
            <a:ext cx="8794670" cy="833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Espace réservé du contenu 3">
            <a:extLst>
              <a:ext uri="{FF2B5EF4-FFF2-40B4-BE49-F238E27FC236}">
                <a16:creationId xmlns:a16="http://schemas.microsoft.com/office/drawing/2014/main" id="{E1AC963D-FA94-4E73-A6C2-35A31E08EA74}"/>
              </a:ext>
            </a:extLst>
          </p:cNvPr>
          <p:cNvSpPr txBox="1">
            <a:spLocks/>
          </p:cNvSpPr>
          <p:nvPr/>
        </p:nvSpPr>
        <p:spPr>
          <a:xfrm>
            <a:off x="2794488" y="5851052"/>
            <a:ext cx="8646514" cy="37667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The whole process requires exploring and applying different techniques to generate a set of algorithms that both improve and optimize an output with a good accuracy and that can be extrapolated to different languages</a:t>
            </a:r>
          </a:p>
        </p:txBody>
      </p:sp>
    </p:spTree>
    <p:extLst>
      <p:ext uri="{BB962C8B-B14F-4D97-AF65-F5344CB8AC3E}">
        <p14:creationId xmlns:p14="http://schemas.microsoft.com/office/powerpoint/2010/main" val="360178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pic>
        <p:nvPicPr>
          <p:cNvPr id="12290" name="Picture 2" descr="Resultado de imagen para questioning icon">
            <a:extLst>
              <a:ext uri="{FF2B5EF4-FFF2-40B4-BE49-F238E27FC236}">
                <a16:creationId xmlns:a16="http://schemas.microsoft.com/office/drawing/2014/main" id="{45901688-2CE4-499D-B246-02CBBBC7046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477" y="5369182"/>
            <a:ext cx="956234" cy="956234"/>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88;p26">
            <a:extLst>
              <a:ext uri="{FF2B5EF4-FFF2-40B4-BE49-F238E27FC236}">
                <a16:creationId xmlns:a16="http://schemas.microsoft.com/office/drawing/2014/main" id="{CFB52274-2B2C-4CA6-9B9B-0BDFF5EEF042}"/>
              </a:ext>
            </a:extLst>
          </p:cNvPr>
          <p:cNvSpPr txBox="1"/>
          <p:nvPr/>
        </p:nvSpPr>
        <p:spPr>
          <a:xfrm>
            <a:off x="4562344" y="3491864"/>
            <a:ext cx="4254537"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started with more than 50K listings for NYC and decided to focus on 3 neighborhoods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After that, we made an analysis and built our models with 5,296 datapoints corresponding to rooms available from </a:t>
            </a:r>
            <a:r>
              <a:rPr lang="en-US" sz="1400" b="1" dirty="0" err="1">
                <a:solidFill>
                  <a:srgbClr val="393C41"/>
                </a:solidFill>
                <a:latin typeface="Arial"/>
                <a:cs typeface="Arial"/>
                <a:sym typeface="Arial"/>
              </a:rPr>
              <a:t>AirBNB</a:t>
            </a:r>
            <a:r>
              <a:rPr lang="en-US" sz="1400" b="1" dirty="0">
                <a:solidFill>
                  <a:srgbClr val="393C41"/>
                </a:solidFill>
                <a:latin typeface="Arial"/>
                <a:cs typeface="Arial"/>
                <a:sym typeface="Arial"/>
              </a:rPr>
              <a:t> data</a:t>
            </a:r>
            <a:r>
              <a:rPr lang="en-US" sz="1400" dirty="0">
                <a:solidFill>
                  <a:srgbClr val="393C41"/>
                </a:solidFill>
                <a:latin typeface="Arial"/>
                <a:cs typeface="Arial"/>
                <a:sym typeface="Arial"/>
              </a:rPr>
              <a:t>, however, some of them are not longer available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When we incorporated Ratings Analysis, we found data points for 3,666 of them and performed a new analysis of them</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Additionally, we performed sentiment analysis, price correlation, reviews correlation among other analysis</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Finally, we built an interactive dashboard to help with the decision</a:t>
            </a:r>
            <a:endParaRPr sz="1000" dirty="0"/>
          </a:p>
          <a:p>
            <a:pPr marL="171450" indent="-171450" algn="ctr">
              <a:buSzPct val="100000"/>
              <a:buFont typeface="Arial" panose="020B0604020202020204" pitchFamily="34" charset="0"/>
              <a:buChar char="•"/>
            </a:pPr>
            <a:endParaRPr sz="1400" dirty="0">
              <a:solidFill>
                <a:srgbClr val="393C41"/>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C8592ED8-DEA3-4AB7-9534-D4ADD5CC72D9}"/>
              </a:ext>
            </a:extLst>
          </p:cNvPr>
          <p:cNvGraphicFramePr/>
          <p:nvPr>
            <p:extLst>
              <p:ext uri="{D42A27DB-BD31-4B8C-83A1-F6EECF244321}">
                <p14:modId xmlns:p14="http://schemas.microsoft.com/office/powerpoint/2010/main" val="1118756425"/>
              </p:ext>
            </p:extLst>
          </p:nvPr>
        </p:nvGraphicFramePr>
        <p:xfrm>
          <a:off x="9105090" y="3491864"/>
          <a:ext cx="2704471" cy="2588102"/>
        </p:xfrm>
        <a:graphic>
          <a:graphicData uri="http://schemas.openxmlformats.org/drawingml/2006/chart">
            <c:chart xmlns:c="http://schemas.openxmlformats.org/drawingml/2006/chart" xmlns:r="http://schemas.openxmlformats.org/officeDocument/2006/relationships" r:id="rId4"/>
          </a:graphicData>
        </a:graphic>
      </p:graphicFrame>
      <p:pic>
        <p:nvPicPr>
          <p:cNvPr id="39" name="Picture 2" descr="Resultado de imagen para columbia commencement">
            <a:extLst>
              <a:ext uri="{FF2B5EF4-FFF2-40B4-BE49-F238E27FC236}">
                <a16:creationId xmlns:a16="http://schemas.microsoft.com/office/drawing/2014/main" id="{0AB4C71D-787F-402A-8E45-ED63C58C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76" y="1847925"/>
            <a:ext cx="3526296" cy="234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Graphic 17" descr="Home">
            <a:extLst>
              <a:ext uri="{FF2B5EF4-FFF2-40B4-BE49-F238E27FC236}">
                <a16:creationId xmlns:a16="http://schemas.microsoft.com/office/drawing/2014/main" id="{24A57967-5E4E-4967-A78B-DADB2F726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083" y="5106292"/>
            <a:ext cx="482172" cy="482172"/>
          </a:xfrm>
          <a:prstGeom prst="rect">
            <a:avLst/>
          </a:prstGeom>
        </p:spPr>
      </p:pic>
      <p:pic>
        <p:nvPicPr>
          <p:cNvPr id="21" name="Graphic 20" descr="Schoolhouse">
            <a:extLst>
              <a:ext uri="{FF2B5EF4-FFF2-40B4-BE49-F238E27FC236}">
                <a16:creationId xmlns:a16="http://schemas.microsoft.com/office/drawing/2014/main" id="{B0932A85-E6D6-4678-A847-1A9460898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4169" y="4713318"/>
            <a:ext cx="482172" cy="482172"/>
          </a:xfrm>
          <a:prstGeom prst="rect">
            <a:avLst/>
          </a:prstGeom>
        </p:spPr>
      </p:pic>
      <p:pic>
        <p:nvPicPr>
          <p:cNvPr id="28" name="Graphic 27" descr="Building">
            <a:extLst>
              <a:ext uri="{FF2B5EF4-FFF2-40B4-BE49-F238E27FC236}">
                <a16:creationId xmlns:a16="http://schemas.microsoft.com/office/drawing/2014/main" id="{E87EA70E-D2CA-4634-B054-8163584E71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5255" y="5168559"/>
            <a:ext cx="482172" cy="482172"/>
          </a:xfrm>
          <a:prstGeom prst="rect">
            <a:avLst/>
          </a:prstGeom>
        </p:spPr>
      </p:pic>
      <p:pic>
        <p:nvPicPr>
          <p:cNvPr id="46" name="Picture 3" descr="http://www.vikinghomes.com/site_media/media/listings/community_logo/Morningside_Heights.png">
            <a:extLst>
              <a:ext uri="{FF2B5EF4-FFF2-40B4-BE49-F238E27FC236}">
                <a16:creationId xmlns:a16="http://schemas.microsoft.com/office/drawing/2014/main" id="{BA27077D-A1AC-4B6B-B8D9-D6950C84CBCE}"/>
              </a:ext>
            </a:extLst>
          </p:cNvPr>
          <p:cNvPicPr>
            <a:picLocks noChangeAspect="1" noChangeArrowheads="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554389" y="2087505"/>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https://www.pratthomes.ca/wp-content/uploads/manhattan-upper-west-side-logo.jpg">
            <a:extLst>
              <a:ext uri="{FF2B5EF4-FFF2-40B4-BE49-F238E27FC236}">
                <a16:creationId xmlns:a16="http://schemas.microsoft.com/office/drawing/2014/main" id="{9B8F7A6A-5C9B-4680-8A67-374F34509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090" y="2128496"/>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https://harlemlocal.com/wp-content/uploads/2018/06/harlemlocal-nyc-local-marketing-magazine-800.png">
            <a:extLst>
              <a:ext uri="{FF2B5EF4-FFF2-40B4-BE49-F238E27FC236}">
                <a16:creationId xmlns:a16="http://schemas.microsoft.com/office/drawing/2014/main" id="{5BFE0B5F-1DAA-435F-937D-55FA90895F86}"/>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53499" y="2744975"/>
            <a:ext cx="1035034" cy="3881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sultado de imagen para airbnb logo">
            <a:extLst>
              <a:ext uri="{FF2B5EF4-FFF2-40B4-BE49-F238E27FC236}">
                <a16:creationId xmlns:a16="http://schemas.microsoft.com/office/drawing/2014/main" id="{785043F1-73F2-4D61-9E3A-433736E8EC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804" y="5691976"/>
            <a:ext cx="1125532" cy="3517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Resultado de imagen para columbia university logo">
            <a:extLst>
              <a:ext uri="{FF2B5EF4-FFF2-40B4-BE49-F238E27FC236}">
                <a16:creationId xmlns:a16="http://schemas.microsoft.com/office/drawing/2014/main" id="{C47E760B-F1BB-4301-9F19-3AF37E8AFA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4688" y="4148135"/>
            <a:ext cx="1536530" cy="56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759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Pentagon 3">
            <a:extLst>
              <a:ext uri="{FF2B5EF4-FFF2-40B4-BE49-F238E27FC236}">
                <a16:creationId xmlns:a16="http://schemas.microsoft.com/office/drawing/2014/main" id="{C002CA5E-278B-D241-A1A9-753B408E9442}"/>
              </a:ext>
            </a:extLst>
          </p:cNvPr>
          <p:cNvSpPr/>
          <p:nvPr/>
        </p:nvSpPr>
        <p:spPr>
          <a:xfrm>
            <a:off x="423238" y="1710665"/>
            <a:ext cx="2086957" cy="455940"/>
          </a:xfrm>
          <a:prstGeom prst="homePlate">
            <a:avLst>
              <a:gd name="adj" fmla="val 1745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Data subdivision</a:t>
            </a:r>
          </a:p>
        </p:txBody>
      </p:sp>
      <p:sp>
        <p:nvSpPr>
          <p:cNvPr id="18" name="Arrow: Chevron 4">
            <a:extLst>
              <a:ext uri="{FF2B5EF4-FFF2-40B4-BE49-F238E27FC236}">
                <a16:creationId xmlns:a16="http://schemas.microsoft.com/office/drawing/2014/main" id="{F6430DFE-62AD-F747-9C6C-4A072F8D56C1}"/>
              </a:ext>
            </a:extLst>
          </p:cNvPr>
          <p:cNvSpPr/>
          <p:nvPr/>
        </p:nvSpPr>
        <p:spPr>
          <a:xfrm>
            <a:off x="2465078" y="1710665"/>
            <a:ext cx="3658759" cy="455937"/>
          </a:xfrm>
          <a:prstGeom prst="chevron">
            <a:avLst>
              <a:gd name="adj" fmla="val 17499"/>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Co-occurrence matrix </a:t>
            </a:r>
          </a:p>
        </p:txBody>
      </p:sp>
      <p:sp>
        <p:nvSpPr>
          <p:cNvPr id="24" name="Arrow: Chevron 22">
            <a:extLst>
              <a:ext uri="{FF2B5EF4-FFF2-40B4-BE49-F238E27FC236}">
                <a16:creationId xmlns:a16="http://schemas.microsoft.com/office/drawing/2014/main" id="{CDBCEE2A-DA8E-144E-9EF2-C3CE9F2BC4FE}"/>
              </a:ext>
            </a:extLst>
          </p:cNvPr>
          <p:cNvSpPr/>
          <p:nvPr/>
        </p:nvSpPr>
        <p:spPr>
          <a:xfrm>
            <a:off x="8485319" y="1710665"/>
            <a:ext cx="3322801" cy="454595"/>
          </a:xfrm>
          <a:prstGeom prst="chevron">
            <a:avLst>
              <a:gd name="adj" fmla="val 1749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Glossaries creation</a:t>
            </a:r>
          </a:p>
        </p:txBody>
      </p:sp>
      <p:sp>
        <p:nvSpPr>
          <p:cNvPr id="27" name="Arrow: Pentagon 3">
            <a:extLst>
              <a:ext uri="{FF2B5EF4-FFF2-40B4-BE49-F238E27FC236}">
                <a16:creationId xmlns:a16="http://schemas.microsoft.com/office/drawing/2014/main" id="{5FBE41E8-3BDE-8B40-A4D1-741B2FC9C20D}"/>
              </a:ext>
            </a:extLst>
          </p:cNvPr>
          <p:cNvSpPr/>
          <p:nvPr/>
        </p:nvSpPr>
        <p:spPr>
          <a:xfrm>
            <a:off x="334152" y="1710665"/>
            <a:ext cx="2130927" cy="455940"/>
          </a:xfrm>
          <a:prstGeom prst="homePlate">
            <a:avLst>
              <a:gd name="adj" fmla="val 1745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subdivision</a:t>
            </a:r>
          </a:p>
        </p:txBody>
      </p:sp>
      <p:sp>
        <p:nvSpPr>
          <p:cNvPr id="28" name="Arrow: Chevron 25">
            <a:extLst>
              <a:ext uri="{FF2B5EF4-FFF2-40B4-BE49-F238E27FC236}">
                <a16:creationId xmlns:a16="http://schemas.microsoft.com/office/drawing/2014/main" id="{C6968518-598B-954B-914C-ADFBE2CB08FE}"/>
              </a:ext>
            </a:extLst>
          </p:cNvPr>
          <p:cNvSpPr/>
          <p:nvPr/>
        </p:nvSpPr>
        <p:spPr>
          <a:xfrm>
            <a:off x="6078721" y="1710664"/>
            <a:ext cx="2454323" cy="455938"/>
          </a:xfrm>
          <a:prstGeom prst="chevron">
            <a:avLst>
              <a:gd name="adj" fmla="val 1749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Translation likelihood</a:t>
            </a:r>
          </a:p>
        </p:txBody>
      </p:sp>
      <p:cxnSp>
        <p:nvCxnSpPr>
          <p:cNvPr id="29" name="Straight Connector 21">
            <a:extLst>
              <a:ext uri="{FF2B5EF4-FFF2-40B4-BE49-F238E27FC236}">
                <a16:creationId xmlns:a16="http://schemas.microsoft.com/office/drawing/2014/main" id="{F3E9E449-7275-2547-BCA4-0363698613E8}"/>
              </a:ext>
            </a:extLst>
          </p:cNvPr>
          <p:cNvCxnSpPr>
            <a:cxnSpLocks/>
          </p:cNvCxnSpPr>
          <p:nvPr/>
        </p:nvCxnSpPr>
        <p:spPr>
          <a:xfrm flipV="1">
            <a:off x="2396215" y="2176614"/>
            <a:ext cx="11874" cy="404373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1">
            <a:extLst>
              <a:ext uri="{FF2B5EF4-FFF2-40B4-BE49-F238E27FC236}">
                <a16:creationId xmlns:a16="http://schemas.microsoft.com/office/drawing/2014/main" id="{10883194-0C5A-7F4C-8314-123593E4AD51}"/>
              </a:ext>
            </a:extLst>
          </p:cNvPr>
          <p:cNvCxnSpPr>
            <a:cxnSpLocks/>
          </p:cNvCxnSpPr>
          <p:nvPr/>
        </p:nvCxnSpPr>
        <p:spPr>
          <a:xfrm flipH="1" flipV="1">
            <a:off x="6078723" y="2176614"/>
            <a:ext cx="14135" cy="404373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4F46DB4-75C9-8F42-A59E-D96A0B0056F4}"/>
              </a:ext>
            </a:extLst>
          </p:cNvPr>
          <p:cNvSpPr/>
          <p:nvPr/>
        </p:nvSpPr>
        <p:spPr>
          <a:xfrm>
            <a:off x="328604" y="2193336"/>
            <a:ext cx="2079485" cy="461665"/>
          </a:xfrm>
          <a:prstGeom prst="rect">
            <a:avLst/>
          </a:prstGeom>
        </p:spPr>
        <p:txBody>
          <a:bodyPr wrap="square">
            <a:spAutoFit/>
          </a:bodyPr>
          <a:lstStyle/>
          <a:p>
            <a:r>
              <a:rPr lang="en-US" sz="1200" b="1" dirty="0"/>
              <a:t>Subdivide data in chunks</a:t>
            </a:r>
            <a:r>
              <a:rPr lang="en-US" sz="1200" dirty="0"/>
              <a:t>: using punctuations marks  </a:t>
            </a:r>
          </a:p>
        </p:txBody>
      </p:sp>
      <p:sp>
        <p:nvSpPr>
          <p:cNvPr id="36" name="Rectangle 35">
            <a:extLst>
              <a:ext uri="{FF2B5EF4-FFF2-40B4-BE49-F238E27FC236}">
                <a16:creationId xmlns:a16="http://schemas.microsoft.com/office/drawing/2014/main" id="{B218E118-5138-7F4F-B49E-73E190A4B2DA}"/>
              </a:ext>
            </a:extLst>
          </p:cNvPr>
          <p:cNvSpPr/>
          <p:nvPr/>
        </p:nvSpPr>
        <p:spPr>
          <a:xfrm>
            <a:off x="2436584" y="2181245"/>
            <a:ext cx="3670632" cy="646331"/>
          </a:xfrm>
          <a:prstGeom prst="rect">
            <a:avLst/>
          </a:prstGeom>
          <a:noFill/>
        </p:spPr>
        <p:txBody>
          <a:bodyPr wrap="square">
            <a:spAutoFit/>
          </a:bodyPr>
          <a:lstStyle/>
          <a:p>
            <a:r>
              <a:rPr lang="en-US" sz="1200" b="1" dirty="0"/>
              <a:t>Pre-processing </a:t>
            </a:r>
          </a:p>
          <a:p>
            <a:r>
              <a:rPr lang="en-US" sz="1200" dirty="0"/>
              <a:t>- Identifying the personal nouns and identical</a:t>
            </a:r>
          </a:p>
          <a:p>
            <a:r>
              <a:rPr lang="en-US" sz="1200" dirty="0"/>
              <a:t>- Words division and n-grams </a:t>
            </a:r>
          </a:p>
        </p:txBody>
      </p:sp>
      <p:graphicFrame>
        <p:nvGraphicFramePr>
          <p:cNvPr id="40" name="Tableau 39">
            <a:extLst>
              <a:ext uri="{FF2B5EF4-FFF2-40B4-BE49-F238E27FC236}">
                <a16:creationId xmlns:a16="http://schemas.microsoft.com/office/drawing/2014/main" id="{CF849D9E-AA44-5642-9FB1-1BE68DB5C327}"/>
              </a:ext>
            </a:extLst>
          </p:cNvPr>
          <p:cNvGraphicFramePr>
            <a:graphicFrameLocks noGrp="1"/>
          </p:cNvGraphicFramePr>
          <p:nvPr>
            <p:extLst>
              <p:ext uri="{D42A27DB-BD31-4B8C-83A1-F6EECF244321}">
                <p14:modId xmlns:p14="http://schemas.microsoft.com/office/powerpoint/2010/main" val="4260094773"/>
              </p:ext>
            </p:extLst>
          </p:nvPr>
        </p:nvGraphicFramePr>
        <p:xfrm>
          <a:off x="399598" y="2777164"/>
          <a:ext cx="1930371" cy="1375982"/>
        </p:xfrm>
        <a:graphic>
          <a:graphicData uri="http://schemas.openxmlformats.org/drawingml/2006/table">
            <a:tbl>
              <a:tblPr firstRow="1" bandRow="1">
                <a:tableStyleId>{2D5ABB26-0587-4C30-8999-92F81FD0307C}</a:tableStyleId>
              </a:tblPr>
              <a:tblGrid>
                <a:gridCol w="1930371">
                  <a:extLst>
                    <a:ext uri="{9D8B030D-6E8A-4147-A177-3AD203B41FA5}">
                      <a16:colId xmlns:a16="http://schemas.microsoft.com/office/drawing/2014/main" val="3083132957"/>
                    </a:ext>
                  </a:extLst>
                </a:gridCol>
              </a:tblGrid>
              <a:tr h="68799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sz="1200" i="0" u="heavy" baseline="0" dirty="0">
                          <a:solidFill>
                            <a:schemeClr val="tx1"/>
                          </a:solidFill>
                          <a:uFill>
                            <a:solidFill>
                              <a:srgbClr val="7500C0"/>
                            </a:solidFill>
                          </a:uFill>
                        </a:rPr>
                        <a:t>Depuis</a:t>
                      </a:r>
                      <a:r>
                        <a:rPr lang="fr-FR" sz="1200" dirty="0"/>
                        <a:t>, </a:t>
                      </a:r>
                      <a:r>
                        <a:rPr lang="fr-FR" sz="1200" u="heavy" baseline="0" dirty="0">
                          <a:uFill>
                            <a:solidFill>
                              <a:schemeClr val="accent5">
                                <a:lumMod val="75000"/>
                              </a:schemeClr>
                            </a:solidFill>
                          </a:uFill>
                        </a:rPr>
                        <a:t>Bernard hurle</a:t>
                      </a:r>
                      <a:r>
                        <a:rPr lang="fr-FR" sz="1200" dirty="0"/>
                        <a:t>« </a:t>
                      </a:r>
                      <a:r>
                        <a:rPr lang="fr-FR" sz="1200" u="heavy" baseline="0" dirty="0">
                          <a:uFill>
                            <a:solidFill>
                              <a:srgbClr val="C00000"/>
                            </a:solidFill>
                          </a:uFill>
                        </a:rPr>
                        <a:t>va au parking</a:t>
                      </a:r>
                      <a:r>
                        <a:rPr lang="fr-FR" sz="1200" dirty="0"/>
                        <a:t>», </a:t>
                      </a:r>
                      <a:r>
                        <a:rPr lang="fr-FR" sz="1200" u="heavy" kern="1200" baseline="0" dirty="0">
                          <a:solidFill>
                            <a:schemeClr val="tx1"/>
                          </a:solidFill>
                          <a:uFill>
                            <a:solidFill>
                              <a:schemeClr val="bg2"/>
                            </a:solidFill>
                          </a:uFill>
                          <a:latin typeface="+mn-lt"/>
                          <a:ea typeface="+mn-ea"/>
                          <a:cs typeface="+mn-cs"/>
                        </a:rPr>
                        <a:t>en</a:t>
                      </a:r>
                      <a:r>
                        <a:rPr lang="fr-FR" sz="1200" u="heavy" baseline="0" dirty="0">
                          <a:uFill>
                            <a:solidFill>
                              <a:schemeClr val="bg2"/>
                            </a:solidFill>
                          </a:uFill>
                        </a:rPr>
                        <a:t> toutes circonstances</a:t>
                      </a:r>
                      <a:r>
                        <a:rPr lang="fr-FR" sz="12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8118034"/>
                  </a:ext>
                </a:extLst>
              </a:tr>
              <a:tr h="68799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i="0" u="heavy" kern="1200" baseline="0" dirty="0">
                          <a:solidFill>
                            <a:schemeClr val="tx1"/>
                          </a:solidFill>
                          <a:uFill>
                            <a:solidFill>
                              <a:srgbClr val="7500C0"/>
                            </a:solidFill>
                          </a:uFill>
                          <a:latin typeface="+mn-lt"/>
                          <a:ea typeface="+mn-ea"/>
                          <a:cs typeface="+mn-cs"/>
                        </a:rPr>
                        <a:t>Since then</a:t>
                      </a:r>
                      <a:r>
                        <a:rPr lang="en-US" sz="1200" dirty="0"/>
                        <a:t>, </a:t>
                      </a:r>
                      <a:r>
                        <a:rPr lang="en-US" sz="1200" u="heavy" kern="1200" baseline="0" dirty="0">
                          <a:solidFill>
                            <a:schemeClr val="tx1"/>
                          </a:solidFill>
                          <a:uFill>
                            <a:solidFill>
                              <a:schemeClr val="accent5">
                                <a:lumMod val="75000"/>
                              </a:schemeClr>
                            </a:solidFill>
                          </a:uFill>
                          <a:latin typeface="+mn-lt"/>
                          <a:ea typeface="+mn-ea"/>
                          <a:cs typeface="+mn-cs"/>
                        </a:rPr>
                        <a:t>Bernard screams</a:t>
                      </a:r>
                      <a:r>
                        <a:rPr lang="en-US" sz="1200" dirty="0"/>
                        <a:t> “</a:t>
                      </a:r>
                      <a:r>
                        <a:rPr lang="en-US" sz="1200" u="heavy" kern="1200" baseline="0" dirty="0">
                          <a:solidFill>
                            <a:schemeClr val="tx1"/>
                          </a:solidFill>
                          <a:uFill>
                            <a:solidFill>
                              <a:srgbClr val="C00000"/>
                            </a:solidFill>
                          </a:uFill>
                          <a:latin typeface="+mn-lt"/>
                          <a:ea typeface="+mn-ea"/>
                          <a:cs typeface="+mn-cs"/>
                        </a:rPr>
                        <a:t>to the parking</a:t>
                      </a:r>
                      <a:r>
                        <a:rPr lang="en-US" sz="1200" dirty="0"/>
                        <a:t>” </a:t>
                      </a:r>
                      <a:r>
                        <a:rPr lang="en-US" sz="1200" u="heavy" kern="1200" baseline="0" dirty="0">
                          <a:solidFill>
                            <a:schemeClr val="tx1"/>
                          </a:solidFill>
                          <a:uFill>
                            <a:solidFill>
                              <a:schemeClr val="bg2"/>
                            </a:solidFill>
                          </a:uFill>
                          <a:latin typeface="+mn-lt"/>
                          <a:ea typeface="+mn-ea"/>
                          <a:cs typeface="+mn-cs"/>
                        </a:rPr>
                        <a:t>in all circumstances</a:t>
                      </a:r>
                      <a:r>
                        <a:rPr lang="en-US" sz="12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9514932"/>
                  </a:ext>
                </a:extLst>
              </a:tr>
            </a:tbl>
          </a:graphicData>
        </a:graphic>
      </p:graphicFrame>
      <p:graphicFrame>
        <p:nvGraphicFramePr>
          <p:cNvPr id="44" name="Tableau 43">
            <a:extLst>
              <a:ext uri="{FF2B5EF4-FFF2-40B4-BE49-F238E27FC236}">
                <a16:creationId xmlns:a16="http://schemas.microsoft.com/office/drawing/2014/main" id="{9D11F336-EAB7-B44D-B972-10C7BA7C60E5}"/>
              </a:ext>
            </a:extLst>
          </p:cNvPr>
          <p:cNvGraphicFramePr>
            <a:graphicFrameLocks noGrp="1"/>
          </p:cNvGraphicFramePr>
          <p:nvPr>
            <p:extLst/>
          </p:nvPr>
        </p:nvGraphicFramePr>
        <p:xfrm>
          <a:off x="2510076" y="4537302"/>
          <a:ext cx="3460720" cy="1258413"/>
        </p:xfrm>
        <a:graphic>
          <a:graphicData uri="http://schemas.openxmlformats.org/drawingml/2006/table">
            <a:tbl>
              <a:tblPr firstRow="1" firstCol="1" bandRow="1">
                <a:tableStyleId>{0E3FDE45-AF77-4B5C-9715-49D594BDF05E}</a:tableStyleId>
              </a:tblPr>
              <a:tblGrid>
                <a:gridCol w="1039758">
                  <a:extLst>
                    <a:ext uri="{9D8B030D-6E8A-4147-A177-3AD203B41FA5}">
                      <a16:colId xmlns:a16="http://schemas.microsoft.com/office/drawing/2014/main" val="1745182762"/>
                    </a:ext>
                  </a:extLst>
                </a:gridCol>
                <a:gridCol w="510635">
                  <a:extLst>
                    <a:ext uri="{9D8B030D-6E8A-4147-A177-3AD203B41FA5}">
                      <a16:colId xmlns:a16="http://schemas.microsoft.com/office/drawing/2014/main" val="2068379304"/>
                    </a:ext>
                  </a:extLst>
                </a:gridCol>
                <a:gridCol w="535175">
                  <a:extLst>
                    <a:ext uri="{9D8B030D-6E8A-4147-A177-3AD203B41FA5}">
                      <a16:colId xmlns:a16="http://schemas.microsoft.com/office/drawing/2014/main" val="3181718276"/>
                    </a:ext>
                  </a:extLst>
                </a:gridCol>
                <a:gridCol w="215004">
                  <a:extLst>
                    <a:ext uri="{9D8B030D-6E8A-4147-A177-3AD203B41FA5}">
                      <a16:colId xmlns:a16="http://schemas.microsoft.com/office/drawing/2014/main" val="2828681660"/>
                    </a:ext>
                  </a:extLst>
                </a:gridCol>
                <a:gridCol w="1160148">
                  <a:extLst>
                    <a:ext uri="{9D8B030D-6E8A-4147-A177-3AD203B41FA5}">
                      <a16:colId xmlns:a16="http://schemas.microsoft.com/office/drawing/2014/main" val="2401786377"/>
                    </a:ext>
                  </a:extLst>
                </a:gridCol>
              </a:tblGrid>
              <a:tr h="374493">
                <a:tc>
                  <a:txBody>
                    <a:bodyPr/>
                    <a:lstStyle/>
                    <a:p>
                      <a:endParaRPr lang="fr-FR" sz="1000" dirty="0"/>
                    </a:p>
                  </a:txBody>
                  <a:tcPr/>
                </a:tc>
                <a:tc>
                  <a:txBody>
                    <a:bodyPr/>
                    <a:lstStyle/>
                    <a:p>
                      <a:r>
                        <a:rPr lang="fr-FR" sz="1000" dirty="0" err="1"/>
                        <a:t>since</a:t>
                      </a:r>
                      <a:r>
                        <a:rPr lang="fr-FR" sz="1000" dirty="0"/>
                        <a:t> </a:t>
                      </a:r>
                      <a:r>
                        <a:rPr lang="fr-FR" sz="1000" dirty="0" err="1"/>
                        <a:t>then</a:t>
                      </a:r>
                      <a:endParaRPr lang="fr-FR" sz="1000" dirty="0"/>
                    </a:p>
                  </a:txBody>
                  <a:tcPr/>
                </a:tc>
                <a:tc>
                  <a:txBody>
                    <a:bodyPr/>
                    <a:lstStyle/>
                    <a:p>
                      <a:r>
                        <a:rPr lang="fr-FR" sz="1000" dirty="0" err="1"/>
                        <a:t>since</a:t>
                      </a:r>
                      <a:endParaRPr lang="fr-FR" sz="1000" dirty="0"/>
                    </a:p>
                  </a:txBody>
                  <a:tcPr/>
                </a:tc>
                <a:tc>
                  <a:txBody>
                    <a:bodyPr/>
                    <a:lstStyle/>
                    <a:p>
                      <a:r>
                        <a:rPr lang="fr-FR" sz="1000" dirty="0"/>
                        <a:t>…</a:t>
                      </a:r>
                    </a:p>
                  </a:txBody>
                  <a:tcPr/>
                </a:tc>
                <a:tc>
                  <a:txBody>
                    <a:bodyPr/>
                    <a:lstStyle/>
                    <a:p>
                      <a:r>
                        <a:rPr lang="fr-FR" sz="1000" dirty="0"/>
                        <a:t>in all </a:t>
                      </a:r>
                      <a:r>
                        <a:rPr lang="fr-FR" sz="1000" dirty="0" err="1"/>
                        <a:t>circumstances</a:t>
                      </a:r>
                      <a:endParaRPr lang="fr-FR" sz="1000" dirty="0"/>
                    </a:p>
                  </a:txBody>
                  <a:tcPr/>
                </a:tc>
                <a:extLst>
                  <a:ext uri="{0D108BD9-81ED-4DB2-BD59-A6C34878D82A}">
                    <a16:rowId xmlns:a16="http://schemas.microsoft.com/office/drawing/2014/main" val="3105928224"/>
                  </a:ext>
                </a:extLst>
              </a:tr>
              <a:tr h="230457">
                <a:tc>
                  <a:txBody>
                    <a:bodyPr/>
                    <a:lstStyle/>
                    <a:p>
                      <a:r>
                        <a:rPr lang="fr-FR" sz="1000" dirty="0"/>
                        <a:t>depuis</a:t>
                      </a:r>
                    </a:p>
                  </a:txBody>
                  <a:tcPr/>
                </a:tc>
                <a:tc>
                  <a:txBody>
                    <a:bodyPr/>
                    <a:lstStyle/>
                    <a:p>
                      <a:r>
                        <a:rPr lang="fr-FR" sz="1000" dirty="0"/>
                        <a:t>1</a:t>
                      </a:r>
                    </a:p>
                  </a:txBody>
                  <a:tcPr/>
                </a:tc>
                <a:tc>
                  <a:txBody>
                    <a:bodyPr/>
                    <a:lstStyle/>
                    <a:p>
                      <a:r>
                        <a:rPr lang="fr-FR" sz="1000" dirty="0"/>
                        <a:t>1</a:t>
                      </a:r>
                    </a:p>
                  </a:txBody>
                  <a:tcPr/>
                </a:tc>
                <a:tc>
                  <a:txBody>
                    <a:bodyPr/>
                    <a:lstStyle/>
                    <a:p>
                      <a:r>
                        <a:rPr lang="fr-FR" sz="1000" dirty="0"/>
                        <a:t>…</a:t>
                      </a:r>
                    </a:p>
                  </a:txBody>
                  <a:tcPr/>
                </a:tc>
                <a:tc>
                  <a:txBody>
                    <a:bodyPr/>
                    <a:lstStyle/>
                    <a:p>
                      <a:r>
                        <a:rPr lang="fr-FR" sz="1000" dirty="0"/>
                        <a:t>0</a:t>
                      </a:r>
                    </a:p>
                  </a:txBody>
                  <a:tcPr/>
                </a:tc>
                <a:extLst>
                  <a:ext uri="{0D108BD9-81ED-4DB2-BD59-A6C34878D82A}">
                    <a16:rowId xmlns:a16="http://schemas.microsoft.com/office/drawing/2014/main" val="3459946643"/>
                  </a:ext>
                </a:extLst>
              </a:tr>
              <a:tr h="230457">
                <a:tc>
                  <a:txBody>
                    <a:bodyPr/>
                    <a:lstStyle/>
                    <a:p>
                      <a:r>
                        <a:rPr lang="fr-FR" sz="1000" dirty="0"/>
                        <a:t>…</a:t>
                      </a:r>
                    </a:p>
                  </a:txBody>
                  <a:tcPr/>
                </a:tc>
                <a:tc>
                  <a:txBody>
                    <a:bodyPr/>
                    <a:lstStyle/>
                    <a:p>
                      <a:r>
                        <a:rPr lang="fr-FR" sz="1000" dirty="0"/>
                        <a:t>…</a:t>
                      </a:r>
                    </a:p>
                  </a:txBody>
                  <a:tcPr/>
                </a:tc>
                <a:tc>
                  <a:txBody>
                    <a:bodyPr/>
                    <a:lstStyle/>
                    <a:p>
                      <a:r>
                        <a:rPr lang="fr-FR" sz="1000" dirty="0"/>
                        <a:t>…</a:t>
                      </a:r>
                    </a:p>
                  </a:txBody>
                  <a:tcPr/>
                </a:tc>
                <a:tc>
                  <a:txBody>
                    <a:bodyPr/>
                    <a:lstStyle/>
                    <a:p>
                      <a:r>
                        <a:rPr lang="fr-FR" sz="1000" dirty="0"/>
                        <a:t>…</a:t>
                      </a:r>
                    </a:p>
                  </a:txBody>
                  <a:tcPr/>
                </a:tc>
                <a:tc>
                  <a:txBody>
                    <a:bodyPr/>
                    <a:lstStyle/>
                    <a:p>
                      <a:r>
                        <a:rPr lang="fr-FR" sz="1000" dirty="0"/>
                        <a:t>…</a:t>
                      </a:r>
                    </a:p>
                  </a:txBody>
                  <a:tcPr/>
                </a:tc>
                <a:extLst>
                  <a:ext uri="{0D108BD9-81ED-4DB2-BD59-A6C34878D82A}">
                    <a16:rowId xmlns:a16="http://schemas.microsoft.com/office/drawing/2014/main" val="921500080"/>
                  </a:ext>
                </a:extLst>
              </a:tr>
              <a:tr h="374493">
                <a:tc>
                  <a:txBody>
                    <a:bodyPr/>
                    <a:lstStyle/>
                    <a:p>
                      <a:r>
                        <a:rPr lang="fr-FR" sz="1000" dirty="0"/>
                        <a:t>circonstances</a:t>
                      </a:r>
                    </a:p>
                  </a:txBody>
                  <a:tcPr/>
                </a:tc>
                <a:tc>
                  <a:txBody>
                    <a:bodyPr/>
                    <a:lstStyle/>
                    <a:p>
                      <a:r>
                        <a:rPr lang="fr-FR" sz="1000" dirty="0"/>
                        <a:t>0</a:t>
                      </a:r>
                    </a:p>
                  </a:txBody>
                  <a:tcPr/>
                </a:tc>
                <a:tc>
                  <a:txBody>
                    <a:bodyPr/>
                    <a:lstStyle/>
                    <a:p>
                      <a:r>
                        <a:rPr lang="fr-FR" sz="1000" dirty="0"/>
                        <a:t>0</a:t>
                      </a:r>
                    </a:p>
                  </a:txBody>
                  <a:tcPr/>
                </a:tc>
                <a:tc>
                  <a:txBody>
                    <a:bodyPr/>
                    <a:lstStyle/>
                    <a:p>
                      <a:r>
                        <a:rPr lang="fr-FR" sz="1000" dirty="0"/>
                        <a:t>…</a:t>
                      </a:r>
                    </a:p>
                  </a:txBody>
                  <a:tcPr/>
                </a:tc>
                <a:tc>
                  <a:txBody>
                    <a:bodyPr/>
                    <a:lstStyle/>
                    <a:p>
                      <a:r>
                        <a:rPr lang="fr-FR" sz="1000" dirty="0"/>
                        <a:t>1</a:t>
                      </a:r>
                    </a:p>
                  </a:txBody>
                  <a:tcPr/>
                </a:tc>
                <a:extLst>
                  <a:ext uri="{0D108BD9-81ED-4DB2-BD59-A6C34878D82A}">
                    <a16:rowId xmlns:a16="http://schemas.microsoft.com/office/drawing/2014/main" val="2981760075"/>
                  </a:ext>
                </a:extLst>
              </a:tr>
            </a:tbl>
          </a:graphicData>
        </a:graphic>
      </p:graphicFrame>
      <p:sp>
        <p:nvSpPr>
          <p:cNvPr id="46" name="Rectangle 45">
            <a:extLst>
              <a:ext uri="{FF2B5EF4-FFF2-40B4-BE49-F238E27FC236}">
                <a16:creationId xmlns:a16="http://schemas.microsoft.com/office/drawing/2014/main" id="{C37171F9-FAAF-784E-956A-FC5BC48FA7A3}"/>
              </a:ext>
            </a:extLst>
          </p:cNvPr>
          <p:cNvSpPr/>
          <p:nvPr/>
        </p:nvSpPr>
        <p:spPr>
          <a:xfrm>
            <a:off x="2481279" y="3842158"/>
            <a:ext cx="3670632" cy="646331"/>
          </a:xfrm>
          <a:prstGeom prst="rect">
            <a:avLst/>
          </a:prstGeom>
          <a:noFill/>
        </p:spPr>
        <p:txBody>
          <a:bodyPr wrap="square">
            <a:spAutoFit/>
          </a:bodyPr>
          <a:lstStyle/>
          <a:p>
            <a:r>
              <a:rPr lang="en-US" sz="1200" b="1" dirty="0"/>
              <a:t>Co-occurrence matrix</a:t>
            </a:r>
          </a:p>
          <a:p>
            <a:r>
              <a:rPr lang="en-US" sz="1200" dirty="0"/>
              <a:t>With each chunks we </a:t>
            </a:r>
            <a:r>
              <a:rPr lang="en-US" sz="1200" dirty="0" err="1"/>
              <a:t>incremente</a:t>
            </a:r>
            <a:r>
              <a:rPr lang="en-US" sz="1200" dirty="0"/>
              <a:t> the co-occurrence of each French and English words</a:t>
            </a:r>
          </a:p>
        </p:txBody>
      </p:sp>
      <p:graphicFrame>
        <p:nvGraphicFramePr>
          <p:cNvPr id="47" name="Tableau 46">
            <a:extLst>
              <a:ext uri="{FF2B5EF4-FFF2-40B4-BE49-F238E27FC236}">
                <a16:creationId xmlns:a16="http://schemas.microsoft.com/office/drawing/2014/main" id="{B33DBB73-6C28-B440-A813-A1BE490BB695}"/>
              </a:ext>
            </a:extLst>
          </p:cNvPr>
          <p:cNvGraphicFramePr>
            <a:graphicFrameLocks noGrp="1"/>
          </p:cNvGraphicFramePr>
          <p:nvPr>
            <p:extLst/>
          </p:nvPr>
        </p:nvGraphicFramePr>
        <p:xfrm>
          <a:off x="2510076" y="2858831"/>
          <a:ext cx="3409571" cy="966114"/>
        </p:xfrm>
        <a:graphic>
          <a:graphicData uri="http://schemas.openxmlformats.org/drawingml/2006/table">
            <a:tbl>
              <a:tblPr firstCol="1" bandRow="1">
                <a:tableStyleId>{0E3FDE45-AF77-4B5C-9715-49D594BDF05E}</a:tableStyleId>
              </a:tblPr>
              <a:tblGrid>
                <a:gridCol w="856780">
                  <a:extLst>
                    <a:ext uri="{9D8B030D-6E8A-4147-A177-3AD203B41FA5}">
                      <a16:colId xmlns:a16="http://schemas.microsoft.com/office/drawing/2014/main" val="1986736089"/>
                    </a:ext>
                  </a:extLst>
                </a:gridCol>
                <a:gridCol w="869988">
                  <a:extLst>
                    <a:ext uri="{9D8B030D-6E8A-4147-A177-3AD203B41FA5}">
                      <a16:colId xmlns:a16="http://schemas.microsoft.com/office/drawing/2014/main" val="3344139706"/>
                    </a:ext>
                  </a:extLst>
                </a:gridCol>
                <a:gridCol w="723310">
                  <a:extLst>
                    <a:ext uri="{9D8B030D-6E8A-4147-A177-3AD203B41FA5}">
                      <a16:colId xmlns:a16="http://schemas.microsoft.com/office/drawing/2014/main" val="33407727"/>
                    </a:ext>
                  </a:extLst>
                </a:gridCol>
                <a:gridCol w="959493">
                  <a:extLst>
                    <a:ext uri="{9D8B030D-6E8A-4147-A177-3AD203B41FA5}">
                      <a16:colId xmlns:a16="http://schemas.microsoft.com/office/drawing/2014/main" val="1291333835"/>
                    </a:ext>
                  </a:extLst>
                </a:gridCol>
              </a:tblGrid>
              <a:tr h="266514">
                <a:tc>
                  <a:txBody>
                    <a:bodyPr/>
                    <a:lstStyle/>
                    <a:p>
                      <a:r>
                        <a:rPr lang="fr-FR" sz="1000" dirty="0"/>
                        <a:t>French</a:t>
                      </a:r>
                      <a:endParaRPr lang="fr-FR" sz="1000" b="1" dirty="0"/>
                    </a:p>
                  </a:txBody>
                  <a:tcPr/>
                </a:tc>
                <a:tc>
                  <a:txBody>
                    <a:bodyPr/>
                    <a:lstStyle/>
                    <a:p>
                      <a:r>
                        <a:rPr lang="fr-FR" sz="1000" dirty="0"/>
                        <a:t>depuis</a:t>
                      </a:r>
                    </a:p>
                  </a:txBody>
                  <a:tcPr/>
                </a:tc>
                <a:tc>
                  <a:txBody>
                    <a:bodyPr/>
                    <a:lstStyle/>
                    <a:p>
                      <a:r>
                        <a:rPr lang="fr-FR" sz="1000" dirty="0"/>
                        <a:t>hurle</a:t>
                      </a:r>
                    </a:p>
                  </a:txBody>
                  <a:tcPr/>
                </a:tc>
                <a:tc>
                  <a:txBody>
                    <a:bodyPr/>
                    <a:lstStyle/>
                    <a:p>
                      <a:r>
                        <a:rPr lang="fr-FR" sz="1000" dirty="0"/>
                        <a:t>va, au, va au</a:t>
                      </a:r>
                    </a:p>
                  </a:txBody>
                  <a:tcPr/>
                </a:tc>
                <a:extLst>
                  <a:ext uri="{0D108BD9-81ED-4DB2-BD59-A6C34878D82A}">
                    <a16:rowId xmlns:a16="http://schemas.microsoft.com/office/drawing/2014/main" val="170885575"/>
                  </a:ext>
                </a:extLst>
              </a:tr>
              <a:tr h="433086">
                <a:tc>
                  <a:txBody>
                    <a:bodyPr/>
                    <a:lstStyle/>
                    <a:p>
                      <a:r>
                        <a:rPr lang="fr-FR" sz="1000" dirty="0"/>
                        <a:t>English</a:t>
                      </a:r>
                      <a:endParaRPr lang="fr-FR" sz="1000" b="1" dirty="0"/>
                    </a:p>
                  </a:txBody>
                  <a:tcPr/>
                </a:tc>
                <a:tc>
                  <a:txBody>
                    <a:bodyPr/>
                    <a:lstStyle/>
                    <a:p>
                      <a:r>
                        <a:rPr lang="fr-FR" sz="1000" dirty="0" err="1"/>
                        <a:t>since</a:t>
                      </a:r>
                      <a:r>
                        <a:rPr lang="fr-FR" sz="1000" dirty="0"/>
                        <a:t>, </a:t>
                      </a:r>
                      <a:r>
                        <a:rPr lang="fr-FR" sz="1000" dirty="0" err="1"/>
                        <a:t>then</a:t>
                      </a:r>
                      <a:r>
                        <a:rPr lang="fr-FR" sz="1000" dirty="0"/>
                        <a:t>, </a:t>
                      </a:r>
                      <a:r>
                        <a:rPr lang="fr-FR" sz="1000" dirty="0" err="1"/>
                        <a:t>since</a:t>
                      </a:r>
                      <a:r>
                        <a:rPr lang="fr-FR" sz="1000" dirty="0"/>
                        <a:t> </a:t>
                      </a:r>
                      <a:r>
                        <a:rPr lang="fr-FR" sz="1000" dirty="0" err="1"/>
                        <a:t>then</a:t>
                      </a:r>
                      <a:endParaRPr lang="fr-FR" sz="1000" dirty="0"/>
                    </a:p>
                  </a:txBody>
                  <a:tcPr/>
                </a:tc>
                <a:tc>
                  <a:txBody>
                    <a:bodyPr/>
                    <a:lstStyle/>
                    <a:p>
                      <a:r>
                        <a:rPr lang="fr-FR" sz="1000" dirty="0" err="1"/>
                        <a:t>screams</a:t>
                      </a:r>
                      <a:endParaRPr lang="fr-FR" sz="1000" dirty="0"/>
                    </a:p>
                  </a:txBody>
                  <a:tcPr/>
                </a:tc>
                <a:tc>
                  <a:txBody>
                    <a:bodyPr/>
                    <a:lstStyle/>
                    <a:p>
                      <a:r>
                        <a:rPr lang="fr-FR" sz="1000" dirty="0"/>
                        <a:t>to, the, to the</a:t>
                      </a:r>
                    </a:p>
                  </a:txBody>
                  <a:tcPr/>
                </a:tc>
                <a:extLst>
                  <a:ext uri="{0D108BD9-81ED-4DB2-BD59-A6C34878D82A}">
                    <a16:rowId xmlns:a16="http://schemas.microsoft.com/office/drawing/2014/main" val="3125373184"/>
                  </a:ext>
                </a:extLst>
              </a:tr>
              <a:tr h="266514">
                <a:tc>
                  <a:txBody>
                    <a:bodyPr/>
                    <a:lstStyle/>
                    <a:p>
                      <a:r>
                        <a:rPr lang="fr-FR" sz="1000" dirty="0" err="1"/>
                        <a:t>Identicals</a:t>
                      </a:r>
                      <a:endParaRPr lang="fr-FR" sz="1000" b="1" dirty="0"/>
                    </a:p>
                  </a:txBody>
                  <a:tcPr/>
                </a:tc>
                <a:tc>
                  <a:txBody>
                    <a:bodyPr/>
                    <a:lstStyle/>
                    <a:p>
                      <a:endParaRPr lang="fr-FR" sz="1000" dirty="0"/>
                    </a:p>
                  </a:txBody>
                  <a:tcPr/>
                </a:tc>
                <a:tc>
                  <a:txBody>
                    <a:bodyPr/>
                    <a:lstStyle/>
                    <a:p>
                      <a:r>
                        <a:rPr lang="fr-FR" sz="1000" dirty="0"/>
                        <a:t>Bernard </a:t>
                      </a:r>
                    </a:p>
                  </a:txBody>
                  <a:tcPr/>
                </a:tc>
                <a:tc>
                  <a:txBody>
                    <a:bodyPr/>
                    <a:lstStyle/>
                    <a:p>
                      <a:r>
                        <a:rPr lang="fr-FR" sz="1000" dirty="0"/>
                        <a:t>parking </a:t>
                      </a:r>
                    </a:p>
                  </a:txBody>
                  <a:tcPr/>
                </a:tc>
                <a:extLst>
                  <a:ext uri="{0D108BD9-81ED-4DB2-BD59-A6C34878D82A}">
                    <a16:rowId xmlns:a16="http://schemas.microsoft.com/office/drawing/2014/main" val="2953172774"/>
                  </a:ext>
                </a:extLst>
              </a:tr>
            </a:tbl>
          </a:graphicData>
        </a:graphic>
      </p:graphicFrame>
      <p:sp>
        <p:nvSpPr>
          <p:cNvPr id="54" name="Rectangle 53">
            <a:extLst>
              <a:ext uri="{FF2B5EF4-FFF2-40B4-BE49-F238E27FC236}">
                <a16:creationId xmlns:a16="http://schemas.microsoft.com/office/drawing/2014/main" id="{99FA7759-7D5D-2845-9DF1-66DBA049914F}"/>
              </a:ext>
            </a:extLst>
          </p:cNvPr>
          <p:cNvSpPr/>
          <p:nvPr/>
        </p:nvSpPr>
        <p:spPr>
          <a:xfrm>
            <a:off x="6123837" y="2165260"/>
            <a:ext cx="2247963" cy="1200329"/>
          </a:xfrm>
          <a:prstGeom prst="rect">
            <a:avLst/>
          </a:prstGeom>
          <a:noFill/>
        </p:spPr>
        <p:txBody>
          <a:bodyPr wrap="square">
            <a:spAutoFit/>
          </a:bodyPr>
          <a:lstStyle/>
          <a:p>
            <a:r>
              <a:rPr lang="en-US" sz="1200" b="1" dirty="0"/>
              <a:t>For each pair of words, we estimate the translation likelihood </a:t>
            </a:r>
          </a:p>
          <a:p>
            <a:pPr marL="285750" indent="-285750">
              <a:buFontTx/>
              <a:buChar char="-"/>
            </a:pPr>
            <a:r>
              <a:rPr lang="en-US" sz="1200" dirty="0"/>
              <a:t>Basic score </a:t>
            </a:r>
          </a:p>
          <a:p>
            <a:pPr marL="285750" indent="-285750">
              <a:buFontTx/>
              <a:buChar char="-"/>
            </a:pPr>
            <a:r>
              <a:rPr lang="en-US" sz="1200" dirty="0"/>
              <a:t>EMIM score</a:t>
            </a:r>
          </a:p>
          <a:p>
            <a:pPr marL="285750" indent="-285750">
              <a:buFontTx/>
              <a:buChar char="-"/>
            </a:pPr>
            <a:r>
              <a:rPr lang="en-US" sz="1200" dirty="0"/>
              <a:t>Log likelihood score</a:t>
            </a:r>
          </a:p>
        </p:txBody>
      </p:sp>
      <p:sp>
        <p:nvSpPr>
          <p:cNvPr id="55" name="Rectangle 54">
            <a:extLst>
              <a:ext uri="{FF2B5EF4-FFF2-40B4-BE49-F238E27FC236}">
                <a16:creationId xmlns:a16="http://schemas.microsoft.com/office/drawing/2014/main" id="{4220940C-E44B-1C4A-A8EF-7DFB8B688EA9}"/>
              </a:ext>
            </a:extLst>
          </p:cNvPr>
          <p:cNvSpPr/>
          <p:nvPr/>
        </p:nvSpPr>
        <p:spPr>
          <a:xfrm>
            <a:off x="8473906" y="2165259"/>
            <a:ext cx="3030856" cy="461665"/>
          </a:xfrm>
          <a:prstGeom prst="rect">
            <a:avLst/>
          </a:prstGeom>
          <a:noFill/>
        </p:spPr>
        <p:txBody>
          <a:bodyPr wrap="square">
            <a:spAutoFit/>
          </a:bodyPr>
          <a:lstStyle/>
          <a:p>
            <a:r>
              <a:rPr lang="en-US" sz="1200" b="1" dirty="0"/>
              <a:t>Extracting pairs of words based on the combined translation score </a:t>
            </a:r>
          </a:p>
        </p:txBody>
      </p:sp>
      <p:cxnSp>
        <p:nvCxnSpPr>
          <p:cNvPr id="56" name="Straight Connector 21">
            <a:extLst>
              <a:ext uri="{FF2B5EF4-FFF2-40B4-BE49-F238E27FC236}">
                <a16:creationId xmlns:a16="http://schemas.microsoft.com/office/drawing/2014/main" id="{E6E5FC4F-B8D0-C941-92D1-061EB2F24DC4}"/>
              </a:ext>
            </a:extLst>
          </p:cNvPr>
          <p:cNvCxnSpPr>
            <a:cxnSpLocks/>
          </p:cNvCxnSpPr>
          <p:nvPr/>
        </p:nvCxnSpPr>
        <p:spPr>
          <a:xfrm flipH="1">
            <a:off x="6078719" y="3479169"/>
            <a:ext cx="5517287" cy="3308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12F21C1-1C24-7B46-A477-D018EFFFF02F}"/>
              </a:ext>
            </a:extLst>
          </p:cNvPr>
          <p:cNvSpPr/>
          <p:nvPr/>
        </p:nvSpPr>
        <p:spPr>
          <a:xfrm>
            <a:off x="10411028" y="2665392"/>
            <a:ext cx="1285981" cy="461665"/>
          </a:xfrm>
          <a:prstGeom prst="rect">
            <a:avLst/>
          </a:prstGeom>
        </p:spPr>
        <p:txBody>
          <a:bodyPr wrap="square">
            <a:spAutoFit/>
          </a:bodyPr>
          <a:lstStyle/>
          <a:p>
            <a:r>
              <a:rPr lang="en-US" sz="1200" dirty="0" err="1"/>
              <a:t>fr-en</a:t>
            </a:r>
            <a:r>
              <a:rPr lang="en-US" sz="1200" dirty="0"/>
              <a:t>/</a:t>
            </a:r>
            <a:r>
              <a:rPr lang="en-US" sz="1200" dirty="0" err="1"/>
              <a:t>en-fr</a:t>
            </a:r>
            <a:endParaRPr lang="en-US" sz="1200" dirty="0"/>
          </a:p>
          <a:p>
            <a:r>
              <a:rPr lang="en-US" sz="1200" dirty="0"/>
              <a:t>place back/not</a:t>
            </a:r>
          </a:p>
        </p:txBody>
      </p:sp>
      <p:cxnSp>
        <p:nvCxnSpPr>
          <p:cNvPr id="62" name="Straight Connector 21">
            <a:extLst>
              <a:ext uri="{FF2B5EF4-FFF2-40B4-BE49-F238E27FC236}">
                <a16:creationId xmlns:a16="http://schemas.microsoft.com/office/drawing/2014/main" id="{15F6F451-8922-4D42-9C85-06CC97D46463}"/>
              </a:ext>
            </a:extLst>
          </p:cNvPr>
          <p:cNvCxnSpPr>
            <a:cxnSpLocks/>
          </p:cNvCxnSpPr>
          <p:nvPr/>
        </p:nvCxnSpPr>
        <p:spPr>
          <a:xfrm flipH="1">
            <a:off x="10353795" y="2777165"/>
            <a:ext cx="2575" cy="32434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648EBB1-C213-5D49-82DD-CB9E5A1673BD}"/>
              </a:ext>
            </a:extLst>
          </p:cNvPr>
          <p:cNvSpPr/>
          <p:nvPr/>
        </p:nvSpPr>
        <p:spPr>
          <a:xfrm>
            <a:off x="6129449" y="3528635"/>
            <a:ext cx="3835329" cy="2200602"/>
          </a:xfrm>
          <a:prstGeom prst="rect">
            <a:avLst/>
          </a:prstGeom>
          <a:noFill/>
        </p:spPr>
        <p:txBody>
          <a:bodyPr wrap="square">
            <a:spAutoFit/>
          </a:bodyPr>
          <a:lstStyle/>
          <a:p>
            <a:r>
              <a:rPr lang="en-US" sz="1200" b="1" dirty="0"/>
              <a:t>Combining co-</a:t>
            </a:r>
            <a:r>
              <a:rPr lang="en-US" sz="1200" b="1" dirty="0" err="1"/>
              <a:t>occurence</a:t>
            </a:r>
            <a:r>
              <a:rPr lang="en-US" sz="1200" b="1" dirty="0"/>
              <a:t> matrix on 150 sub datasets</a:t>
            </a:r>
          </a:p>
          <a:p>
            <a:r>
              <a:rPr lang="en-US" sz="1200" dirty="0"/>
              <a:t>Avoid memory error because of exponential sizes of the co-occurrence matrix before cleaning</a:t>
            </a:r>
          </a:p>
          <a:p>
            <a:endParaRPr lang="en-US" sz="1200" dirty="0"/>
          </a:p>
          <a:p>
            <a:r>
              <a:rPr lang="en-US" sz="1200" b="1" dirty="0"/>
              <a:t>Glossary</a:t>
            </a:r>
            <a:r>
              <a:rPr lang="en-US" sz="1200" dirty="0"/>
              <a:t> </a:t>
            </a:r>
            <a:r>
              <a:rPr lang="en-US" sz="1200" b="1" dirty="0"/>
              <a:t>based method: </a:t>
            </a:r>
            <a:r>
              <a:rPr lang="en-US" sz="1200" dirty="0"/>
              <a:t>combining glossaries computed for each translation score</a:t>
            </a:r>
          </a:p>
          <a:p>
            <a:endParaRPr lang="en-US" sz="1200" dirty="0"/>
          </a:p>
          <a:p>
            <a:r>
              <a:rPr lang="en-US" sz="1200" b="1" dirty="0"/>
              <a:t>Score based method: </a:t>
            </a:r>
            <a:r>
              <a:rPr lang="en-US" sz="1200" dirty="0"/>
              <a:t>combing score and compute one glossary</a:t>
            </a:r>
          </a:p>
          <a:p>
            <a:endParaRPr lang="en-US" sz="1200" dirty="0"/>
          </a:p>
        </p:txBody>
      </p:sp>
      <p:sp>
        <p:nvSpPr>
          <p:cNvPr id="77" name="Rectangle 76">
            <a:extLst>
              <a:ext uri="{FF2B5EF4-FFF2-40B4-BE49-F238E27FC236}">
                <a16:creationId xmlns:a16="http://schemas.microsoft.com/office/drawing/2014/main" id="{1C532A5A-386D-1B4D-8392-0D781C63F95B}"/>
              </a:ext>
            </a:extLst>
          </p:cNvPr>
          <p:cNvSpPr/>
          <p:nvPr/>
        </p:nvSpPr>
        <p:spPr>
          <a:xfrm>
            <a:off x="378122" y="4355643"/>
            <a:ext cx="1887308" cy="1569660"/>
          </a:xfrm>
          <a:prstGeom prst="rect">
            <a:avLst/>
          </a:prstGeom>
        </p:spPr>
        <p:txBody>
          <a:bodyPr wrap="square">
            <a:spAutoFit/>
          </a:bodyPr>
          <a:lstStyle/>
          <a:p>
            <a:r>
              <a:rPr lang="en-US" sz="1200" b="1" dirty="0"/>
              <a:t>Cleaning chunks:</a:t>
            </a:r>
            <a:br>
              <a:rPr lang="en-US" sz="1200" dirty="0"/>
            </a:br>
            <a:r>
              <a:rPr lang="en-US" sz="1200" dirty="0"/>
              <a:t>- difference # words &gt;10</a:t>
            </a:r>
          </a:p>
          <a:p>
            <a:r>
              <a:rPr lang="en-US" sz="1200" dirty="0"/>
              <a:t>- Long chunks &gt; 15 </a:t>
            </a:r>
          </a:p>
          <a:p>
            <a:endParaRPr lang="en-US" sz="1200" dirty="0"/>
          </a:p>
          <a:p>
            <a:r>
              <a:rPr lang="en-US" sz="1200" b="1" dirty="0"/>
              <a:t>French database :</a:t>
            </a:r>
          </a:p>
          <a:p>
            <a:r>
              <a:rPr lang="en-US" sz="1200" dirty="0"/>
              <a:t>Data : 40,000 rows Chunks : 170,000 rows</a:t>
            </a:r>
          </a:p>
          <a:p>
            <a:r>
              <a:rPr lang="en-US" sz="1200" dirty="0"/>
              <a:t>Cleaned : 135,000 rows</a:t>
            </a:r>
          </a:p>
        </p:txBody>
      </p:sp>
      <p:sp>
        <p:nvSpPr>
          <p:cNvPr id="78" name="Rectangle 77">
            <a:extLst>
              <a:ext uri="{FF2B5EF4-FFF2-40B4-BE49-F238E27FC236}">
                <a16:creationId xmlns:a16="http://schemas.microsoft.com/office/drawing/2014/main" id="{9DEAF369-BEA8-E44F-95F6-500D80C8E1B0}"/>
              </a:ext>
            </a:extLst>
          </p:cNvPr>
          <p:cNvSpPr/>
          <p:nvPr/>
        </p:nvSpPr>
        <p:spPr>
          <a:xfrm>
            <a:off x="8498806" y="2667804"/>
            <a:ext cx="1901371" cy="646331"/>
          </a:xfrm>
          <a:prstGeom prst="rect">
            <a:avLst/>
          </a:prstGeom>
        </p:spPr>
        <p:txBody>
          <a:bodyPr wrap="square">
            <a:spAutoFit/>
          </a:bodyPr>
          <a:lstStyle/>
          <a:p>
            <a:r>
              <a:rPr lang="en-US" sz="1200" dirty="0"/>
              <a:t>- Most common words</a:t>
            </a:r>
          </a:p>
          <a:p>
            <a:r>
              <a:rPr lang="en-US" sz="1200" dirty="0"/>
              <a:t>- Most rare words</a:t>
            </a:r>
          </a:p>
          <a:p>
            <a:r>
              <a:rPr lang="en-US" sz="1200" dirty="0"/>
              <a:t>- Highest score</a:t>
            </a:r>
          </a:p>
        </p:txBody>
      </p:sp>
      <p:sp>
        <p:nvSpPr>
          <p:cNvPr id="31" name="Rectangle 30">
            <a:extLst>
              <a:ext uri="{FF2B5EF4-FFF2-40B4-BE49-F238E27FC236}">
                <a16:creationId xmlns:a16="http://schemas.microsoft.com/office/drawing/2014/main" id="{9E3B5AD9-018E-604E-B36F-CBFCCAAC60D1}"/>
              </a:ext>
            </a:extLst>
          </p:cNvPr>
          <p:cNvSpPr/>
          <p:nvPr/>
        </p:nvSpPr>
        <p:spPr>
          <a:xfrm>
            <a:off x="2442826" y="5789734"/>
            <a:ext cx="3670632" cy="461665"/>
          </a:xfrm>
          <a:prstGeom prst="rect">
            <a:avLst/>
          </a:prstGeom>
          <a:noFill/>
        </p:spPr>
        <p:txBody>
          <a:bodyPr wrap="square">
            <a:spAutoFit/>
          </a:bodyPr>
          <a:lstStyle/>
          <a:p>
            <a:r>
              <a:rPr lang="en-US" sz="1200" dirty="0"/>
              <a:t>Cleaning the words with a total number of occurrences &lt; 3 to avoid meaningless n-grams</a:t>
            </a:r>
          </a:p>
        </p:txBody>
      </p:sp>
      <p:pic>
        <p:nvPicPr>
          <p:cNvPr id="10" name="Image 9">
            <a:extLst>
              <a:ext uri="{FF2B5EF4-FFF2-40B4-BE49-F238E27FC236}">
                <a16:creationId xmlns:a16="http://schemas.microsoft.com/office/drawing/2014/main" id="{02503E3C-35AD-3E4F-8E67-24501BC28AE3}"/>
              </a:ext>
            </a:extLst>
          </p:cNvPr>
          <p:cNvPicPr>
            <a:picLocks noChangeAspect="1"/>
          </p:cNvPicPr>
          <p:nvPr/>
        </p:nvPicPr>
        <p:blipFill>
          <a:blip r:embed="rId2"/>
          <a:stretch>
            <a:fillRect/>
          </a:stretch>
        </p:blipFill>
        <p:spPr>
          <a:xfrm>
            <a:off x="10127247" y="3660879"/>
            <a:ext cx="1558601" cy="251387"/>
          </a:xfrm>
          <a:prstGeom prst="rect">
            <a:avLst/>
          </a:prstGeom>
        </p:spPr>
      </p:pic>
      <p:pic>
        <p:nvPicPr>
          <p:cNvPr id="39" name="Image 38">
            <a:extLst>
              <a:ext uri="{FF2B5EF4-FFF2-40B4-BE49-F238E27FC236}">
                <a16:creationId xmlns:a16="http://schemas.microsoft.com/office/drawing/2014/main" id="{3B69AB8E-CBD8-6248-A1FC-B79773E4D6F6}"/>
              </a:ext>
            </a:extLst>
          </p:cNvPr>
          <p:cNvPicPr>
            <a:picLocks noChangeAspect="1"/>
          </p:cNvPicPr>
          <p:nvPr/>
        </p:nvPicPr>
        <p:blipFill>
          <a:blip r:embed="rId3"/>
          <a:stretch>
            <a:fillRect/>
          </a:stretch>
        </p:blipFill>
        <p:spPr>
          <a:xfrm>
            <a:off x="10116087" y="3900622"/>
            <a:ext cx="1580922" cy="1363762"/>
          </a:xfrm>
          <a:prstGeom prst="rect">
            <a:avLst/>
          </a:prstGeom>
        </p:spPr>
      </p:pic>
      <p:pic>
        <p:nvPicPr>
          <p:cNvPr id="34" name="Graphic 33" descr="Database">
            <a:extLst>
              <a:ext uri="{FF2B5EF4-FFF2-40B4-BE49-F238E27FC236}">
                <a16:creationId xmlns:a16="http://schemas.microsoft.com/office/drawing/2014/main" id="{2EA6F230-983C-4E70-919B-E1E92FFB80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0187" y="5035032"/>
            <a:ext cx="353263" cy="353263"/>
          </a:xfrm>
          <a:prstGeom prst="rect">
            <a:avLst/>
          </a:prstGeom>
        </p:spPr>
      </p:pic>
      <p:pic>
        <p:nvPicPr>
          <p:cNvPr id="38" name="Graphic 37" descr="Gauge">
            <a:extLst>
              <a:ext uri="{FF2B5EF4-FFF2-40B4-BE49-F238E27FC236}">
                <a16:creationId xmlns:a16="http://schemas.microsoft.com/office/drawing/2014/main" id="{42C0367A-A41D-441B-AAE2-D0662A585C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3300" y="2727448"/>
            <a:ext cx="363052" cy="363052"/>
          </a:xfrm>
          <a:prstGeom prst="rect">
            <a:avLst/>
          </a:prstGeom>
        </p:spPr>
      </p:pic>
      <p:sp>
        <p:nvSpPr>
          <p:cNvPr id="4" name="Rectangle 3">
            <a:extLst>
              <a:ext uri="{FF2B5EF4-FFF2-40B4-BE49-F238E27FC236}">
                <a16:creationId xmlns:a16="http://schemas.microsoft.com/office/drawing/2014/main" id="{02C4549B-733C-654D-840A-FE75FF374821}"/>
              </a:ext>
            </a:extLst>
          </p:cNvPr>
          <p:cNvSpPr/>
          <p:nvPr/>
        </p:nvSpPr>
        <p:spPr>
          <a:xfrm>
            <a:off x="6272534" y="5503553"/>
            <a:ext cx="5380383" cy="8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These glosses can then be passed via graphs to boost core glosses (e.g. if we have a translation for the word beautiful, we can use that translation for "lovely"  or "cute" or "gorgeous" etc.)</a:t>
            </a:r>
          </a:p>
        </p:txBody>
      </p:sp>
      <p:cxnSp>
        <p:nvCxnSpPr>
          <p:cNvPr id="41" name="Straight Connector 21">
            <a:extLst>
              <a:ext uri="{FF2B5EF4-FFF2-40B4-BE49-F238E27FC236}">
                <a16:creationId xmlns:a16="http://schemas.microsoft.com/office/drawing/2014/main" id="{2BFADD76-A1A3-3D48-B590-F92DDA199FE3}"/>
              </a:ext>
            </a:extLst>
          </p:cNvPr>
          <p:cNvCxnSpPr>
            <a:cxnSpLocks/>
          </p:cNvCxnSpPr>
          <p:nvPr/>
        </p:nvCxnSpPr>
        <p:spPr>
          <a:xfrm flipH="1" flipV="1">
            <a:off x="8449778" y="2149230"/>
            <a:ext cx="10952" cy="132993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2" name="Picture 2" descr="Resultado de imagen para gates foundation">
            <a:extLst>
              <a:ext uri="{FF2B5EF4-FFF2-40B4-BE49-F238E27FC236}">
                <a16:creationId xmlns:a16="http://schemas.microsoft.com/office/drawing/2014/main" id="{477009E3-6B42-0340-B344-478FED504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68507" y="249067"/>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69">
            <a:extLst>
              <a:ext uri="{FF2B5EF4-FFF2-40B4-BE49-F238E27FC236}">
                <a16:creationId xmlns:a16="http://schemas.microsoft.com/office/drawing/2014/main" id="{23CDD849-1FF3-0348-898A-9CB5E324FA21}"/>
              </a:ext>
            </a:extLst>
          </p:cNvPr>
          <p:cNvPicPr>
            <a:picLocks noChangeAspect="1"/>
          </p:cNvPicPr>
          <p:nvPr/>
        </p:nvPicPr>
        <p:blipFill>
          <a:blip r:embed="rId9"/>
          <a:stretch>
            <a:fillRect/>
          </a:stretch>
        </p:blipFill>
        <p:spPr>
          <a:xfrm>
            <a:off x="10494237" y="672790"/>
            <a:ext cx="1254418" cy="482671"/>
          </a:xfrm>
          <a:prstGeom prst="rect">
            <a:avLst/>
          </a:prstGeom>
        </p:spPr>
      </p:pic>
      <p:sp>
        <p:nvSpPr>
          <p:cNvPr id="37" name="Title 2">
            <a:extLst>
              <a:ext uri="{FF2B5EF4-FFF2-40B4-BE49-F238E27FC236}">
                <a16:creationId xmlns:a16="http://schemas.microsoft.com/office/drawing/2014/main" id="{50A5EFE6-0DF3-4913-8A13-E1D1201A3B77}"/>
              </a:ext>
            </a:extLst>
          </p:cNvPr>
          <p:cNvSpPr txBox="1">
            <a:spLocks/>
          </p:cNvSpPr>
          <p:nvPr/>
        </p:nvSpPr>
        <p:spPr>
          <a:xfrm>
            <a:off x="381000" y="494515"/>
            <a:ext cx="11428561" cy="415498"/>
          </a:xfrm>
          <a:prstGeom prst="rect">
            <a:avLst/>
          </a:prstGeom>
        </p:spPr>
        <p:txBody>
          <a:bodyPr anchor="b"/>
          <a:lstStyle>
            <a:lvl1pPr marL="0" indent="0" algn="l" defTabSz="914377" rtl="0" eaLnBrk="1" latinLnBrk="0" hangingPunct="1">
              <a:lnSpc>
                <a:spcPts val="2400"/>
              </a:lnSpc>
              <a:spcBef>
                <a:spcPct val="0"/>
              </a:spcBef>
              <a:buNone/>
              <a:defRPr sz="2400" b="0" kern="1200" cap="none" baseline="0">
                <a:solidFill>
                  <a:schemeClr val="tx1"/>
                </a:solidFill>
                <a:latin typeface="+mj-lt"/>
                <a:ea typeface="+mj-ea"/>
                <a:cs typeface="+mj-cs"/>
              </a:defRPr>
            </a:lvl1pPr>
          </a:lstStyle>
          <a:p>
            <a:r>
              <a:rPr lang="en-US" dirty="0"/>
              <a:t>We are overcoming data scarcity by building glossaries                and passing them through graphs algorithms</a:t>
            </a:r>
          </a:p>
        </p:txBody>
      </p:sp>
      <p:sp>
        <p:nvSpPr>
          <p:cNvPr id="45" name="Content Placeholder 10">
            <a:extLst>
              <a:ext uri="{FF2B5EF4-FFF2-40B4-BE49-F238E27FC236}">
                <a16:creationId xmlns:a16="http://schemas.microsoft.com/office/drawing/2014/main" id="{7A7386EC-6EF3-4166-ADDC-1091B2BB1196}"/>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We subdivided the data in small and create a co-occurrence matrix of words that          enables us to estimate the translation likelihood and from that to generate a glossary</a:t>
            </a:r>
          </a:p>
        </p:txBody>
      </p:sp>
      <p:sp>
        <p:nvSpPr>
          <p:cNvPr id="49" name="Slide Number Placeholder 1">
            <a:extLst>
              <a:ext uri="{FF2B5EF4-FFF2-40B4-BE49-F238E27FC236}">
                <a16:creationId xmlns:a16="http://schemas.microsoft.com/office/drawing/2014/main" id="{844F4B01-A8FC-4E26-9650-B04A6FA1646D}"/>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20</a:t>
            </a:fld>
            <a:endParaRPr lang="es-ES" dirty="0"/>
          </a:p>
        </p:txBody>
      </p:sp>
    </p:spTree>
    <p:extLst>
      <p:ext uri="{BB962C8B-B14F-4D97-AF65-F5344CB8AC3E}">
        <p14:creationId xmlns:p14="http://schemas.microsoft.com/office/powerpoint/2010/main" val="67911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fld id="{4F9AC08D-23A9-440E-BCB9-AA1E9877CC38}" type="slidenum">
              <a:rPr lang="es-ES" smtClean="0"/>
              <a:pPr/>
              <a:t>21</a:t>
            </a:fld>
            <a:endParaRPr lang="es-ES" dirty="0"/>
          </a:p>
        </p:txBody>
      </p:sp>
      <p:pic>
        <p:nvPicPr>
          <p:cNvPr id="11" name="Picture 10"/>
          <p:cNvPicPr>
            <a:picLocks noChangeAspect="1"/>
          </p:cNvPicPr>
          <p:nvPr/>
        </p:nvPicPr>
        <p:blipFill>
          <a:blip r:embed="rId2"/>
          <a:stretch>
            <a:fillRect/>
          </a:stretch>
        </p:blipFill>
        <p:spPr>
          <a:xfrm>
            <a:off x="6571688" y="4670810"/>
            <a:ext cx="780538" cy="1016001"/>
          </a:xfrm>
          <a:prstGeom prst="rect">
            <a:avLst/>
          </a:prstGeom>
        </p:spPr>
      </p:pic>
      <p:cxnSp>
        <p:nvCxnSpPr>
          <p:cNvPr id="12" name="Straight Arrow Connector 11"/>
          <p:cNvCxnSpPr/>
          <p:nvPr/>
        </p:nvCxnSpPr>
        <p:spPr>
          <a:xfrm>
            <a:off x="7494838" y="5239124"/>
            <a:ext cx="479778" cy="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91729" y="5803570"/>
            <a:ext cx="1114778" cy="153888"/>
          </a:xfrm>
          <a:prstGeom prst="rect">
            <a:avLst/>
          </a:prstGeom>
          <a:noFill/>
          <a:ln>
            <a:noFill/>
          </a:ln>
        </p:spPr>
        <p:txBody>
          <a:bodyPr vert="horz" wrap="square" lIns="0" tIns="0" rIns="0" bIns="0" rtlCol="0">
            <a:spAutoFit/>
          </a:bodyPr>
          <a:lstStyle/>
          <a:p>
            <a:pPr algn="l"/>
            <a:r>
              <a:rPr lang="en-US" sz="1000" b="1" dirty="0">
                <a:solidFill>
                  <a:schemeClr val="accent1"/>
                </a:solidFill>
              </a:rPr>
              <a:t>Parallel texts</a:t>
            </a:r>
            <a:endParaRPr lang="en-US" sz="1000" b="1" dirty="0"/>
          </a:p>
        </p:txBody>
      </p:sp>
      <p:pic>
        <p:nvPicPr>
          <p:cNvPr id="14" name="Picture 13"/>
          <p:cNvPicPr>
            <a:picLocks noChangeAspect="1"/>
          </p:cNvPicPr>
          <p:nvPr/>
        </p:nvPicPr>
        <p:blipFill>
          <a:blip r:embed="rId3"/>
          <a:stretch>
            <a:fillRect/>
          </a:stretch>
        </p:blipFill>
        <p:spPr>
          <a:xfrm>
            <a:off x="8089398" y="4793631"/>
            <a:ext cx="2126895" cy="871547"/>
          </a:xfrm>
          <a:prstGeom prst="rect">
            <a:avLst/>
          </a:prstGeom>
        </p:spPr>
      </p:pic>
      <p:sp>
        <p:nvSpPr>
          <p:cNvPr id="15" name="TextBox 14"/>
          <p:cNvSpPr txBox="1"/>
          <p:nvPr/>
        </p:nvSpPr>
        <p:spPr>
          <a:xfrm>
            <a:off x="6543113" y="6132613"/>
            <a:ext cx="5165627" cy="415498"/>
          </a:xfrm>
          <a:prstGeom prst="rect">
            <a:avLst/>
          </a:prstGeom>
        </p:spPr>
        <p:txBody>
          <a:bodyPr vert="horz" wrap="square" lIns="0" tIns="0" rIns="0" bIns="0" rtlCol="0">
            <a:spAutoFit/>
          </a:bodyPr>
          <a:lstStyle/>
          <a:p>
            <a:r>
              <a:rPr lang="en-US" sz="1300" b="1" dirty="0">
                <a:solidFill>
                  <a:srgbClr val="4A66AC"/>
                </a:solidFill>
              </a:rPr>
              <a:t>Highest probability of translation based off the </a:t>
            </a:r>
            <a:r>
              <a:rPr lang="en-US" sz="1400" b="1" dirty="0">
                <a:solidFill>
                  <a:srgbClr val="4A66AC"/>
                </a:solidFill>
              </a:rPr>
              <a:t>co-occurrences</a:t>
            </a:r>
            <a:endParaRPr lang="en-US" sz="1300" b="1" dirty="0">
              <a:solidFill>
                <a:srgbClr val="4A66AC"/>
              </a:solidFill>
            </a:endParaRPr>
          </a:p>
          <a:p>
            <a:endParaRPr lang="en-US" sz="1300" dirty="0">
              <a:solidFill>
                <a:srgbClr val="4A66AC"/>
              </a:solidFill>
            </a:endParaRPr>
          </a:p>
        </p:txBody>
      </p:sp>
      <p:sp>
        <p:nvSpPr>
          <p:cNvPr id="16" name="Rectangle 15"/>
          <p:cNvSpPr/>
          <p:nvPr/>
        </p:nvSpPr>
        <p:spPr>
          <a:xfrm>
            <a:off x="11333061" y="4815792"/>
            <a:ext cx="451555" cy="292388"/>
          </a:xfrm>
          <a:prstGeom prst="rect">
            <a:avLst/>
          </a:prstGeom>
        </p:spPr>
        <p:txBody>
          <a:bodyPr wrap="square">
            <a:spAutoFit/>
          </a:bodyPr>
          <a:lstStyle/>
          <a:p>
            <a:r>
              <a:rPr lang="en-US" sz="1300" dirty="0">
                <a:solidFill>
                  <a:schemeClr val="accent5">
                    <a:lumMod val="75000"/>
                  </a:schemeClr>
                </a:solidFill>
              </a:rPr>
              <a:t>#2</a:t>
            </a:r>
          </a:p>
        </p:txBody>
      </p:sp>
      <p:sp>
        <p:nvSpPr>
          <p:cNvPr id="17" name="Rectangle 16"/>
          <p:cNvSpPr/>
          <p:nvPr/>
        </p:nvSpPr>
        <p:spPr>
          <a:xfrm>
            <a:off x="11338126" y="5095571"/>
            <a:ext cx="370614" cy="292388"/>
          </a:xfrm>
          <a:prstGeom prst="rect">
            <a:avLst/>
          </a:prstGeom>
        </p:spPr>
        <p:txBody>
          <a:bodyPr wrap="none">
            <a:spAutoFit/>
          </a:bodyPr>
          <a:lstStyle/>
          <a:p>
            <a:r>
              <a:rPr lang="en-US" sz="1300" dirty="0">
                <a:solidFill>
                  <a:schemeClr val="accent5">
                    <a:lumMod val="75000"/>
                  </a:schemeClr>
                </a:solidFill>
              </a:rPr>
              <a:t>#3</a:t>
            </a:r>
          </a:p>
        </p:txBody>
      </p:sp>
      <p:sp>
        <p:nvSpPr>
          <p:cNvPr id="18" name="Rectangle 17"/>
          <p:cNvSpPr/>
          <p:nvPr/>
        </p:nvSpPr>
        <p:spPr>
          <a:xfrm>
            <a:off x="11349417" y="5430349"/>
            <a:ext cx="370614" cy="292388"/>
          </a:xfrm>
          <a:prstGeom prst="rect">
            <a:avLst/>
          </a:prstGeom>
        </p:spPr>
        <p:txBody>
          <a:bodyPr wrap="none">
            <a:spAutoFit/>
          </a:bodyPr>
          <a:lstStyle/>
          <a:p>
            <a:r>
              <a:rPr lang="en-US" sz="1300" dirty="0">
                <a:solidFill>
                  <a:schemeClr val="accent5">
                    <a:lumMod val="75000"/>
                  </a:schemeClr>
                </a:solidFill>
              </a:rPr>
              <a:t>#1</a:t>
            </a:r>
          </a:p>
        </p:txBody>
      </p:sp>
      <p:sp>
        <p:nvSpPr>
          <p:cNvPr id="21" name="Google Shape;66;p9">
            <a:extLst>
              <a:ext uri="{FF2B5EF4-FFF2-40B4-BE49-F238E27FC236}">
                <a16:creationId xmlns:a16="http://schemas.microsoft.com/office/drawing/2014/main" id="{E432E348-224B-4F9D-B893-25C3F778D2FC}"/>
              </a:ext>
            </a:extLst>
          </p:cNvPr>
          <p:cNvSpPr/>
          <p:nvPr/>
        </p:nvSpPr>
        <p:spPr>
          <a:xfrm>
            <a:off x="3191124" y="1789160"/>
            <a:ext cx="3010716" cy="354604"/>
          </a:xfrm>
          <a:prstGeom prst="homePlate">
            <a:avLst>
              <a:gd name="adj" fmla="val 33652"/>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t>SMT models</a:t>
            </a:r>
            <a:endParaRPr sz="1600" dirty="0"/>
          </a:p>
        </p:txBody>
      </p:sp>
      <p:cxnSp>
        <p:nvCxnSpPr>
          <p:cNvPr id="23" name="Straight Arrow Connector 22"/>
          <p:cNvCxnSpPr/>
          <p:nvPr/>
        </p:nvCxnSpPr>
        <p:spPr>
          <a:xfrm>
            <a:off x="10638794" y="5320970"/>
            <a:ext cx="479778" cy="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635972" y="4979481"/>
            <a:ext cx="479778" cy="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71062" y="5648349"/>
            <a:ext cx="1044222" cy="200055"/>
          </a:xfrm>
          <a:prstGeom prst="rect">
            <a:avLst/>
          </a:prstGeom>
        </p:spPr>
        <p:txBody>
          <a:bodyPr vert="horz" wrap="square" lIns="0" tIns="0" rIns="0" bIns="0" rtlCol="0">
            <a:spAutoFit/>
          </a:bodyPr>
          <a:lstStyle/>
          <a:p>
            <a:pPr algn="l"/>
            <a:r>
              <a:rPr lang="en-US" sz="1300" b="1" dirty="0"/>
              <a:t>Decoder</a:t>
            </a:r>
          </a:p>
        </p:txBody>
      </p:sp>
      <p:sp>
        <p:nvSpPr>
          <p:cNvPr id="28" name="TextBox 27"/>
          <p:cNvSpPr txBox="1"/>
          <p:nvPr/>
        </p:nvSpPr>
        <p:spPr>
          <a:xfrm>
            <a:off x="3171878" y="3692464"/>
            <a:ext cx="2898157" cy="1000274"/>
          </a:xfrm>
          <a:prstGeom prst="rect">
            <a:avLst/>
          </a:prstGeom>
        </p:spPr>
        <p:txBody>
          <a:bodyPr vert="horz" wrap="square" lIns="0" tIns="0" rIns="0" bIns="0" rtlCol="0">
            <a:spAutoFit/>
          </a:bodyPr>
          <a:lstStyle/>
          <a:p>
            <a:pPr marL="285750" indent="-285750">
              <a:buFontTx/>
              <a:buChar char="-"/>
            </a:pPr>
            <a:r>
              <a:rPr lang="en-US" sz="1300" dirty="0"/>
              <a:t>The sentence is divided in chunks</a:t>
            </a:r>
          </a:p>
          <a:p>
            <a:pPr marL="285750" indent="-285750">
              <a:buFontTx/>
              <a:buChar char="-"/>
            </a:pPr>
            <a:r>
              <a:rPr lang="en-US" sz="1300" dirty="0"/>
              <a:t> We find all the translations possible for each chunks</a:t>
            </a:r>
          </a:p>
          <a:p>
            <a:pPr marL="285750" indent="-285750">
              <a:buFontTx/>
              <a:buChar char="-"/>
            </a:pPr>
            <a:r>
              <a:rPr lang="en-US" sz="1300" dirty="0"/>
              <a:t>The output is the </a:t>
            </a:r>
            <a:r>
              <a:rPr lang="en-US" sz="1300" b="1" dirty="0"/>
              <a:t>combination with the highest likelihood score</a:t>
            </a:r>
          </a:p>
        </p:txBody>
      </p:sp>
      <p:sp>
        <p:nvSpPr>
          <p:cNvPr id="32" name="TextBox 31"/>
          <p:cNvSpPr txBox="1"/>
          <p:nvPr/>
        </p:nvSpPr>
        <p:spPr>
          <a:xfrm>
            <a:off x="9511496" y="2289040"/>
            <a:ext cx="2248952" cy="1200329"/>
          </a:xfrm>
          <a:prstGeom prst="rect">
            <a:avLst/>
          </a:prstGeom>
        </p:spPr>
        <p:txBody>
          <a:bodyPr vert="horz" wrap="square" lIns="0" tIns="0" rIns="0" bIns="0" rtlCol="0">
            <a:spAutoFit/>
          </a:bodyPr>
          <a:lstStyle/>
          <a:p>
            <a:r>
              <a:rPr lang="en-US" sz="1300" dirty="0"/>
              <a:t>The </a:t>
            </a:r>
            <a:r>
              <a:rPr lang="en-US" sz="1300" b="1" dirty="0"/>
              <a:t>decoder</a:t>
            </a:r>
            <a:r>
              <a:rPr lang="en-US" sz="1300" dirty="0"/>
              <a:t>’s job is to use the translation model to find the highest scoring sentence in the target language a given source sentence</a:t>
            </a:r>
          </a:p>
          <a:p>
            <a:pPr marL="171450" indent="-171450" algn="l">
              <a:buFont typeface="Arial"/>
              <a:buChar char="•"/>
            </a:pPr>
            <a:endParaRPr lang="en-US" sz="1300" dirty="0"/>
          </a:p>
        </p:txBody>
      </p:sp>
      <p:cxnSp>
        <p:nvCxnSpPr>
          <p:cNvPr id="35" name="Straight Connector 34">
            <a:extLst>
              <a:ext uri="{FF2B5EF4-FFF2-40B4-BE49-F238E27FC236}">
                <a16:creationId xmlns:a16="http://schemas.microsoft.com/office/drawing/2014/main" id="{25D73F59-EAE1-41FE-80C9-0ACD5658CA76}"/>
              </a:ext>
            </a:extLst>
          </p:cNvPr>
          <p:cNvCxnSpPr>
            <a:cxnSpLocks/>
          </p:cNvCxnSpPr>
          <p:nvPr/>
        </p:nvCxnSpPr>
        <p:spPr>
          <a:xfrm>
            <a:off x="6105919" y="2222169"/>
            <a:ext cx="23384" cy="42481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Google Shape;69;p9">
            <a:extLst>
              <a:ext uri="{FF2B5EF4-FFF2-40B4-BE49-F238E27FC236}">
                <a16:creationId xmlns:a16="http://schemas.microsoft.com/office/drawing/2014/main" id="{120FF059-7B8D-4203-B613-3BAF30406558}"/>
              </a:ext>
            </a:extLst>
          </p:cNvPr>
          <p:cNvSpPr/>
          <p:nvPr/>
        </p:nvSpPr>
        <p:spPr>
          <a:xfrm>
            <a:off x="6126666" y="1784070"/>
            <a:ext cx="3268302" cy="359694"/>
          </a:xfrm>
          <a:prstGeom prst="chevron">
            <a:avLst>
              <a:gd name="adj" fmla="val 34910"/>
            </a:avLst>
          </a:prstGeom>
          <a:ln>
            <a:noFill/>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ea typeface="Arial"/>
                <a:cs typeface="Arial"/>
                <a:sym typeface="Arial"/>
              </a:rPr>
              <a:t>Training the pipeline</a:t>
            </a:r>
            <a:endParaRPr sz="1600" dirty="0"/>
          </a:p>
        </p:txBody>
      </p:sp>
      <p:cxnSp>
        <p:nvCxnSpPr>
          <p:cNvPr id="50" name="Straight Connector 49">
            <a:extLst>
              <a:ext uri="{FF2B5EF4-FFF2-40B4-BE49-F238E27FC236}">
                <a16:creationId xmlns:a16="http://schemas.microsoft.com/office/drawing/2014/main" id="{25D73F59-EAE1-41FE-80C9-0ACD5658CA76}"/>
              </a:ext>
            </a:extLst>
          </p:cNvPr>
          <p:cNvCxnSpPr>
            <a:cxnSpLocks/>
          </p:cNvCxnSpPr>
          <p:nvPr/>
        </p:nvCxnSpPr>
        <p:spPr>
          <a:xfrm>
            <a:off x="9315119" y="2222169"/>
            <a:ext cx="0" cy="135099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Google Shape;69;p9">
            <a:extLst>
              <a:ext uri="{FF2B5EF4-FFF2-40B4-BE49-F238E27FC236}">
                <a16:creationId xmlns:a16="http://schemas.microsoft.com/office/drawing/2014/main" id="{0BAA83B8-C77B-A847-B582-B55E064E5677}"/>
              </a:ext>
            </a:extLst>
          </p:cNvPr>
          <p:cNvSpPr/>
          <p:nvPr/>
        </p:nvSpPr>
        <p:spPr>
          <a:xfrm>
            <a:off x="9323914" y="1784070"/>
            <a:ext cx="2494295" cy="359694"/>
          </a:xfrm>
          <a:prstGeom prst="chevron">
            <a:avLst>
              <a:gd name="adj" fmla="val 34910"/>
            </a:avLst>
          </a:prstGeom>
          <a:ln>
            <a:noFill/>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ea typeface="Arial"/>
                <a:cs typeface="Arial"/>
                <a:sym typeface="Arial"/>
              </a:rPr>
              <a:t>Decoder</a:t>
            </a:r>
            <a:endParaRPr sz="1600" dirty="0"/>
          </a:p>
        </p:txBody>
      </p:sp>
      <p:cxnSp>
        <p:nvCxnSpPr>
          <p:cNvPr id="40" name="Straight Connector 37">
            <a:extLst>
              <a:ext uri="{FF2B5EF4-FFF2-40B4-BE49-F238E27FC236}">
                <a16:creationId xmlns:a16="http://schemas.microsoft.com/office/drawing/2014/main" id="{20BE6598-C63C-BD41-8214-8EF128B6AEDD}"/>
              </a:ext>
            </a:extLst>
          </p:cNvPr>
          <p:cNvCxnSpPr>
            <a:cxnSpLocks/>
          </p:cNvCxnSpPr>
          <p:nvPr/>
        </p:nvCxnSpPr>
        <p:spPr>
          <a:xfrm flipH="1">
            <a:off x="3039154" y="1784070"/>
            <a:ext cx="33694" cy="463868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6F483E1-15F7-E14C-A85B-9EB9F9725C81}"/>
              </a:ext>
            </a:extLst>
          </p:cNvPr>
          <p:cNvSpPr/>
          <p:nvPr/>
        </p:nvSpPr>
        <p:spPr>
          <a:xfrm>
            <a:off x="6243725" y="2213135"/>
            <a:ext cx="3034183" cy="1092607"/>
          </a:xfrm>
          <a:prstGeom prst="rect">
            <a:avLst/>
          </a:prstGeom>
        </p:spPr>
        <p:txBody>
          <a:bodyPr wrap="square">
            <a:spAutoFit/>
          </a:bodyPr>
          <a:lstStyle/>
          <a:p>
            <a:r>
              <a:rPr lang="en-US" sz="1300" b="1" dirty="0"/>
              <a:t>To build a model, </a:t>
            </a:r>
            <a:r>
              <a:rPr lang="en-US" sz="1300" dirty="0"/>
              <a:t>we need to have texts with their properly translated versions mapped out</a:t>
            </a:r>
          </a:p>
          <a:p>
            <a:pPr marL="285750" indent="-285750">
              <a:buFont typeface="Arial" panose="020B0604020202020204" pitchFamily="34" charset="0"/>
              <a:buChar char="•"/>
            </a:pPr>
            <a:r>
              <a:rPr lang="en-US" sz="1300" dirty="0"/>
              <a:t>Jehovah’s Witness Parallel Corpus</a:t>
            </a:r>
          </a:p>
          <a:p>
            <a:pPr marL="285750" indent="-285750">
              <a:buFont typeface="Arial" panose="020B0604020202020204" pitchFamily="34" charset="0"/>
              <a:buChar char="•"/>
            </a:pPr>
            <a:r>
              <a:rPr lang="en-US" sz="1300" dirty="0"/>
              <a:t>European Parliament proceedings</a:t>
            </a:r>
          </a:p>
        </p:txBody>
      </p:sp>
      <p:sp>
        <p:nvSpPr>
          <p:cNvPr id="51" name="TextBox 27">
            <a:extLst>
              <a:ext uri="{FF2B5EF4-FFF2-40B4-BE49-F238E27FC236}">
                <a16:creationId xmlns:a16="http://schemas.microsoft.com/office/drawing/2014/main" id="{7B9EB1EB-1154-1A49-84DE-3B4D766155B9}"/>
              </a:ext>
            </a:extLst>
          </p:cNvPr>
          <p:cNvSpPr txBox="1"/>
          <p:nvPr/>
        </p:nvSpPr>
        <p:spPr>
          <a:xfrm>
            <a:off x="3214474" y="5793737"/>
            <a:ext cx="2804128" cy="200055"/>
          </a:xfrm>
          <a:prstGeom prst="rect">
            <a:avLst/>
          </a:prstGeom>
        </p:spPr>
        <p:txBody>
          <a:bodyPr vert="horz" wrap="square" lIns="0" tIns="0" rIns="0" bIns="0" rtlCol="0">
            <a:spAutoFit/>
          </a:bodyPr>
          <a:lstStyle/>
          <a:p>
            <a:pPr marL="285750" indent="-285750">
              <a:buFontTx/>
              <a:buChar char="-"/>
            </a:pPr>
            <a:r>
              <a:rPr lang="en-US" sz="1300" dirty="0"/>
              <a:t>Grammatical rules are added</a:t>
            </a:r>
          </a:p>
        </p:txBody>
      </p:sp>
      <p:pic>
        <p:nvPicPr>
          <p:cNvPr id="47" name="Image 46">
            <a:extLst>
              <a:ext uri="{FF2B5EF4-FFF2-40B4-BE49-F238E27FC236}">
                <a16:creationId xmlns:a16="http://schemas.microsoft.com/office/drawing/2014/main" id="{CFF93EAB-027E-2B4E-ADD8-37B1BB55272C}"/>
              </a:ext>
            </a:extLst>
          </p:cNvPr>
          <p:cNvPicPr>
            <a:picLocks noChangeAspect="1"/>
          </p:cNvPicPr>
          <p:nvPr/>
        </p:nvPicPr>
        <p:blipFill>
          <a:blip r:embed="rId4"/>
          <a:stretch>
            <a:fillRect/>
          </a:stretch>
        </p:blipFill>
        <p:spPr>
          <a:xfrm>
            <a:off x="3365400" y="2292377"/>
            <a:ext cx="2717858" cy="1280791"/>
          </a:xfrm>
          <a:prstGeom prst="rect">
            <a:avLst/>
          </a:prstGeom>
        </p:spPr>
      </p:pic>
      <p:pic>
        <p:nvPicPr>
          <p:cNvPr id="48" name="Image 47">
            <a:extLst>
              <a:ext uri="{FF2B5EF4-FFF2-40B4-BE49-F238E27FC236}">
                <a16:creationId xmlns:a16="http://schemas.microsoft.com/office/drawing/2014/main" id="{F1F22ADC-1942-2640-ADA1-A51B42714D60}"/>
              </a:ext>
            </a:extLst>
          </p:cNvPr>
          <p:cNvPicPr>
            <a:picLocks noChangeAspect="1"/>
          </p:cNvPicPr>
          <p:nvPr/>
        </p:nvPicPr>
        <p:blipFill>
          <a:blip r:embed="rId5"/>
          <a:stretch>
            <a:fillRect/>
          </a:stretch>
        </p:blipFill>
        <p:spPr>
          <a:xfrm>
            <a:off x="3280595" y="4961986"/>
            <a:ext cx="2670719" cy="667680"/>
          </a:xfrm>
          <a:prstGeom prst="rect">
            <a:avLst/>
          </a:prstGeom>
        </p:spPr>
      </p:pic>
      <p:sp>
        <p:nvSpPr>
          <p:cNvPr id="54" name="Rectangle 53">
            <a:extLst>
              <a:ext uri="{FF2B5EF4-FFF2-40B4-BE49-F238E27FC236}">
                <a16:creationId xmlns:a16="http://schemas.microsoft.com/office/drawing/2014/main" id="{6E3221D1-6F49-7C44-91AF-B10C5D72FCDC}"/>
              </a:ext>
            </a:extLst>
          </p:cNvPr>
          <p:cNvSpPr/>
          <p:nvPr/>
        </p:nvSpPr>
        <p:spPr>
          <a:xfrm>
            <a:off x="6437043" y="4094676"/>
            <a:ext cx="5544019" cy="492443"/>
          </a:xfrm>
          <a:prstGeom prst="rect">
            <a:avLst/>
          </a:prstGeom>
        </p:spPr>
        <p:txBody>
          <a:bodyPr wrap="square">
            <a:spAutoFit/>
          </a:bodyPr>
          <a:lstStyle/>
          <a:p>
            <a:pPr marL="171450" indent="-171450">
              <a:buFont typeface="Arial"/>
              <a:buChar char="•"/>
            </a:pPr>
            <a:r>
              <a:rPr lang="en-US" sz="1300" b="1" dirty="0"/>
              <a:t>The system</a:t>
            </a:r>
            <a:r>
              <a:rPr lang="en-US" sz="1300" dirty="0"/>
              <a:t> infers matched translations by examining continuous sequences of words in the two language pairs</a:t>
            </a:r>
            <a:endParaRPr lang="en-US" sz="1300" b="1" dirty="0"/>
          </a:p>
        </p:txBody>
      </p:sp>
      <p:sp>
        <p:nvSpPr>
          <p:cNvPr id="3" name="TextBox 2">
            <a:extLst>
              <a:ext uri="{FF2B5EF4-FFF2-40B4-BE49-F238E27FC236}">
                <a16:creationId xmlns:a16="http://schemas.microsoft.com/office/drawing/2014/main" id="{7C58C5F6-3DDD-4A71-921D-9C931E22EDC5}"/>
              </a:ext>
            </a:extLst>
          </p:cNvPr>
          <p:cNvSpPr txBox="1"/>
          <p:nvPr/>
        </p:nvSpPr>
        <p:spPr>
          <a:xfrm>
            <a:off x="11333061" y="4571485"/>
            <a:ext cx="575560" cy="200055"/>
          </a:xfrm>
          <a:prstGeom prst="rect">
            <a:avLst/>
          </a:prstGeom>
        </p:spPr>
        <p:txBody>
          <a:bodyPr vert="horz" wrap="square" lIns="0" tIns="0" rIns="0" bIns="0" rtlCol="0">
            <a:spAutoFit/>
          </a:bodyPr>
          <a:lstStyle/>
          <a:p>
            <a:pPr algn="l"/>
            <a:r>
              <a:rPr lang="en-US" sz="1300" b="1" dirty="0"/>
              <a:t>Rank</a:t>
            </a:r>
          </a:p>
        </p:txBody>
      </p:sp>
      <p:sp>
        <p:nvSpPr>
          <p:cNvPr id="43" name="Rectangle 42">
            <a:extLst>
              <a:ext uri="{FF2B5EF4-FFF2-40B4-BE49-F238E27FC236}">
                <a16:creationId xmlns:a16="http://schemas.microsoft.com/office/drawing/2014/main" id="{C2037160-3E00-6D41-A871-996EA8EA8537}"/>
              </a:ext>
            </a:extLst>
          </p:cNvPr>
          <p:cNvSpPr/>
          <p:nvPr/>
        </p:nvSpPr>
        <p:spPr>
          <a:xfrm>
            <a:off x="495574" y="2222169"/>
            <a:ext cx="2474405" cy="2123658"/>
          </a:xfrm>
          <a:prstGeom prst="rect">
            <a:avLst/>
          </a:prstGeom>
          <a:noFill/>
        </p:spPr>
        <p:txBody>
          <a:bodyPr wrap="square">
            <a:spAutoFit/>
          </a:bodyPr>
          <a:lstStyle/>
          <a:p>
            <a:r>
              <a:rPr lang="en-US" sz="1200" b="1" dirty="0"/>
              <a:t>Accuracy </a:t>
            </a:r>
          </a:p>
          <a:p>
            <a:pPr marL="285750" indent="-285750">
              <a:buFontTx/>
              <a:buChar char="-"/>
            </a:pPr>
            <a:r>
              <a:rPr lang="en-US" sz="1200" dirty="0"/>
              <a:t>BLEU score</a:t>
            </a:r>
          </a:p>
          <a:p>
            <a:pPr marL="285750" indent="-285750">
              <a:buFontTx/>
              <a:buChar char="-"/>
            </a:pPr>
            <a:r>
              <a:rPr lang="en-US" sz="1200" dirty="0"/>
              <a:t>NIST score</a:t>
            </a:r>
          </a:p>
          <a:p>
            <a:pPr marL="285750" indent="-285750">
              <a:buFontTx/>
              <a:buChar char="-"/>
            </a:pPr>
            <a:r>
              <a:rPr lang="en-US" sz="1200" dirty="0" err="1"/>
              <a:t>Leveinshtein</a:t>
            </a:r>
            <a:r>
              <a:rPr lang="en-US" sz="1200" dirty="0"/>
              <a:t> distance and TER score</a:t>
            </a:r>
          </a:p>
          <a:p>
            <a:endParaRPr lang="en-US" sz="1200" dirty="0"/>
          </a:p>
          <a:p>
            <a:r>
              <a:rPr lang="en-US" sz="1200" b="1" dirty="0"/>
              <a:t>Computing resources</a:t>
            </a:r>
          </a:p>
          <a:p>
            <a:r>
              <a:rPr lang="en-US" sz="1200" dirty="0"/>
              <a:t>      Space complexity</a:t>
            </a:r>
          </a:p>
          <a:p>
            <a:r>
              <a:rPr lang="en-US" sz="1200" dirty="0"/>
              <a:t>      Time complexity</a:t>
            </a:r>
          </a:p>
          <a:p>
            <a:r>
              <a:rPr lang="en-US" sz="1200" dirty="0"/>
              <a:t>      Training data volume</a:t>
            </a:r>
          </a:p>
          <a:p>
            <a:r>
              <a:rPr lang="en-US" sz="1200" dirty="0"/>
              <a:t>        </a:t>
            </a:r>
          </a:p>
        </p:txBody>
      </p:sp>
      <p:pic>
        <p:nvPicPr>
          <p:cNvPr id="45" name="Image 44">
            <a:extLst>
              <a:ext uri="{FF2B5EF4-FFF2-40B4-BE49-F238E27FC236}">
                <a16:creationId xmlns:a16="http://schemas.microsoft.com/office/drawing/2014/main" id="{5822032B-4ECC-7844-A197-445BD0D18379}"/>
              </a:ext>
            </a:extLst>
          </p:cNvPr>
          <p:cNvPicPr>
            <a:picLocks noChangeAspect="1"/>
          </p:cNvPicPr>
          <p:nvPr/>
        </p:nvPicPr>
        <p:blipFill>
          <a:blip r:embed="rId6"/>
          <a:stretch>
            <a:fillRect/>
          </a:stretch>
        </p:blipFill>
        <p:spPr>
          <a:xfrm>
            <a:off x="567220" y="4991338"/>
            <a:ext cx="483850" cy="471754"/>
          </a:xfrm>
          <a:prstGeom prst="rect">
            <a:avLst/>
          </a:prstGeom>
        </p:spPr>
      </p:pic>
      <p:pic>
        <p:nvPicPr>
          <p:cNvPr id="46" name="Image 45">
            <a:extLst>
              <a:ext uri="{FF2B5EF4-FFF2-40B4-BE49-F238E27FC236}">
                <a16:creationId xmlns:a16="http://schemas.microsoft.com/office/drawing/2014/main" id="{F2DC641B-97F1-C74B-8CFA-5325BC57250E}"/>
              </a:ext>
            </a:extLst>
          </p:cNvPr>
          <p:cNvPicPr>
            <a:picLocks noChangeAspect="1"/>
          </p:cNvPicPr>
          <p:nvPr/>
        </p:nvPicPr>
        <p:blipFill>
          <a:blip r:embed="rId7"/>
          <a:stretch>
            <a:fillRect/>
          </a:stretch>
        </p:blipFill>
        <p:spPr>
          <a:xfrm>
            <a:off x="590478" y="5480418"/>
            <a:ext cx="472134" cy="472134"/>
          </a:xfrm>
          <a:prstGeom prst="rect">
            <a:avLst/>
          </a:prstGeom>
        </p:spPr>
      </p:pic>
      <p:sp>
        <p:nvSpPr>
          <p:cNvPr id="56" name="Rectangle 55">
            <a:extLst>
              <a:ext uri="{FF2B5EF4-FFF2-40B4-BE49-F238E27FC236}">
                <a16:creationId xmlns:a16="http://schemas.microsoft.com/office/drawing/2014/main" id="{6EDC34D9-06A9-5C4F-894A-608010D5CF39}"/>
              </a:ext>
            </a:extLst>
          </p:cNvPr>
          <p:cNvSpPr/>
          <p:nvPr/>
        </p:nvSpPr>
        <p:spPr>
          <a:xfrm>
            <a:off x="1074154" y="4979725"/>
            <a:ext cx="1582545" cy="892552"/>
          </a:xfrm>
          <a:prstGeom prst="rect">
            <a:avLst/>
          </a:prstGeom>
          <a:noFill/>
        </p:spPr>
        <p:txBody>
          <a:bodyPr wrap="square">
            <a:spAutoFit/>
          </a:bodyPr>
          <a:lstStyle/>
          <a:p>
            <a:r>
              <a:rPr lang="en-US" sz="1300" dirty="0"/>
              <a:t>Moses decoder</a:t>
            </a:r>
            <a:br>
              <a:rPr lang="en-US" sz="1300" dirty="0"/>
            </a:br>
            <a:r>
              <a:rPr lang="en-US" sz="1300" dirty="0"/>
              <a:t>GIZA ++ </a:t>
            </a:r>
          </a:p>
          <a:p>
            <a:br>
              <a:rPr lang="en-US" sz="1300" dirty="0"/>
            </a:br>
            <a:r>
              <a:rPr lang="en-US" sz="1300" dirty="0"/>
              <a:t>Phrasal</a:t>
            </a:r>
          </a:p>
        </p:txBody>
      </p:sp>
      <p:sp>
        <p:nvSpPr>
          <p:cNvPr id="57" name="Rectangle: Rounded Corners 36">
            <a:extLst>
              <a:ext uri="{FF2B5EF4-FFF2-40B4-BE49-F238E27FC236}">
                <a16:creationId xmlns:a16="http://schemas.microsoft.com/office/drawing/2014/main" id="{6AE1914B-4D52-154E-968E-B35DC3554BEF}"/>
              </a:ext>
            </a:extLst>
          </p:cNvPr>
          <p:cNvSpPr/>
          <p:nvPr/>
        </p:nvSpPr>
        <p:spPr>
          <a:xfrm>
            <a:off x="495381" y="1785491"/>
            <a:ext cx="2467897" cy="355371"/>
          </a:xfrm>
          <a:prstGeom prst="rect">
            <a:avLst/>
          </a:prstGeom>
          <a:solidFill>
            <a:schemeClr val="accent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        Comparing models</a:t>
            </a:r>
            <a:endParaRPr lang="en-US" dirty="0"/>
          </a:p>
        </p:txBody>
      </p:sp>
      <p:sp>
        <p:nvSpPr>
          <p:cNvPr id="58" name="Rectangle: Rounded Corners 37">
            <a:extLst>
              <a:ext uri="{FF2B5EF4-FFF2-40B4-BE49-F238E27FC236}">
                <a16:creationId xmlns:a16="http://schemas.microsoft.com/office/drawing/2014/main" id="{6F3E5957-DB82-6549-AB8F-FA0082115C37}"/>
              </a:ext>
            </a:extLst>
          </p:cNvPr>
          <p:cNvSpPr/>
          <p:nvPr/>
        </p:nvSpPr>
        <p:spPr>
          <a:xfrm>
            <a:off x="506439" y="4469018"/>
            <a:ext cx="2456839" cy="344945"/>
          </a:xfrm>
          <a:prstGeom prst="rect">
            <a:avLst/>
          </a:prstGeom>
          <a:solidFill>
            <a:schemeClr val="accent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    Models used</a:t>
            </a:r>
            <a:endParaRPr lang="en-US" dirty="0"/>
          </a:p>
        </p:txBody>
      </p:sp>
      <p:pic>
        <p:nvPicPr>
          <p:cNvPr id="59" name="Graphic 48" descr="Hourglass">
            <a:extLst>
              <a:ext uri="{FF2B5EF4-FFF2-40B4-BE49-F238E27FC236}">
                <a16:creationId xmlns:a16="http://schemas.microsoft.com/office/drawing/2014/main" id="{88782CA5-5FE4-D54A-B071-59A1A8C4E5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594" y="3730927"/>
            <a:ext cx="179940" cy="179940"/>
          </a:xfrm>
          <a:prstGeom prst="rect">
            <a:avLst/>
          </a:prstGeom>
        </p:spPr>
      </p:pic>
      <p:pic>
        <p:nvPicPr>
          <p:cNvPr id="60" name="Graphic 52" descr="Gauge">
            <a:extLst>
              <a:ext uri="{FF2B5EF4-FFF2-40B4-BE49-F238E27FC236}">
                <a16:creationId xmlns:a16="http://schemas.microsoft.com/office/drawing/2014/main" id="{7378BA16-A0DA-4146-9263-D5D6CF9A2B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036" y="1777810"/>
            <a:ext cx="363052" cy="363052"/>
          </a:xfrm>
          <a:prstGeom prst="rect">
            <a:avLst/>
          </a:prstGeom>
        </p:spPr>
      </p:pic>
      <p:pic>
        <p:nvPicPr>
          <p:cNvPr id="61" name="Graphic 43" descr="Gears">
            <a:extLst>
              <a:ext uri="{FF2B5EF4-FFF2-40B4-BE49-F238E27FC236}">
                <a16:creationId xmlns:a16="http://schemas.microsoft.com/office/drawing/2014/main" id="{9C235B87-D66B-524C-A2BA-601D23D132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4303" y="4489280"/>
            <a:ext cx="327932" cy="327932"/>
          </a:xfrm>
          <a:prstGeom prst="rect">
            <a:avLst/>
          </a:prstGeom>
        </p:spPr>
      </p:pic>
      <p:pic>
        <p:nvPicPr>
          <p:cNvPr id="62" name="Graphic 54" descr="Calculator">
            <a:extLst>
              <a:ext uri="{FF2B5EF4-FFF2-40B4-BE49-F238E27FC236}">
                <a16:creationId xmlns:a16="http://schemas.microsoft.com/office/drawing/2014/main" id="{B30D21B2-42B5-0148-9B37-B29E58FC20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0594" y="3543185"/>
            <a:ext cx="179940" cy="179940"/>
          </a:xfrm>
          <a:prstGeom prst="rect">
            <a:avLst/>
          </a:prstGeom>
        </p:spPr>
      </p:pic>
      <p:pic>
        <p:nvPicPr>
          <p:cNvPr id="67" name="Graphic 33" descr="Database">
            <a:extLst>
              <a:ext uri="{FF2B5EF4-FFF2-40B4-BE49-F238E27FC236}">
                <a16:creationId xmlns:a16="http://schemas.microsoft.com/office/drawing/2014/main" id="{25BBBEB1-225D-F24D-B361-760C9E9F3D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0480" y="3918669"/>
            <a:ext cx="220167" cy="220167"/>
          </a:xfrm>
          <a:prstGeom prst="rect">
            <a:avLst/>
          </a:prstGeom>
        </p:spPr>
      </p:pic>
      <p:sp>
        <p:nvSpPr>
          <p:cNvPr id="5" name="Rectangle 4">
            <a:extLst>
              <a:ext uri="{FF2B5EF4-FFF2-40B4-BE49-F238E27FC236}">
                <a16:creationId xmlns:a16="http://schemas.microsoft.com/office/drawing/2014/main" id="{4AB1DB92-19EE-0840-B1F7-35FCEF562D1A}"/>
              </a:ext>
            </a:extLst>
          </p:cNvPr>
          <p:cNvSpPr/>
          <p:nvPr/>
        </p:nvSpPr>
        <p:spPr>
          <a:xfrm>
            <a:off x="6283653" y="3692205"/>
            <a:ext cx="5527347" cy="334776"/>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lvl="0" algn="ctr"/>
            <a:r>
              <a:rPr lang="en-US" sz="1600" dirty="0"/>
              <a:t>Visualization of the model</a:t>
            </a:r>
          </a:p>
        </p:txBody>
      </p:sp>
      <p:pic>
        <p:nvPicPr>
          <p:cNvPr id="68" name="Picture 2" descr="Resultado de imagen para gates foundation">
            <a:extLst>
              <a:ext uri="{FF2B5EF4-FFF2-40B4-BE49-F238E27FC236}">
                <a16:creationId xmlns:a16="http://schemas.microsoft.com/office/drawing/2014/main" id="{808F1A6B-5159-784B-8DAF-B504CA8A87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8507" y="249067"/>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69">
            <a:extLst>
              <a:ext uri="{FF2B5EF4-FFF2-40B4-BE49-F238E27FC236}">
                <a16:creationId xmlns:a16="http://schemas.microsoft.com/office/drawing/2014/main" id="{444A7B00-F8C7-6B43-92B2-516365C5FB12}"/>
              </a:ext>
            </a:extLst>
          </p:cNvPr>
          <p:cNvPicPr>
            <a:picLocks noChangeAspect="1"/>
          </p:cNvPicPr>
          <p:nvPr/>
        </p:nvPicPr>
        <p:blipFill>
          <a:blip r:embed="rId19"/>
          <a:stretch>
            <a:fillRect/>
          </a:stretch>
        </p:blipFill>
        <p:spPr>
          <a:xfrm>
            <a:off x="10494237" y="672790"/>
            <a:ext cx="1254418" cy="482671"/>
          </a:xfrm>
          <a:prstGeom prst="rect">
            <a:avLst/>
          </a:prstGeom>
        </p:spPr>
      </p:pic>
      <p:sp>
        <p:nvSpPr>
          <p:cNvPr id="44" name="Title 2">
            <a:extLst>
              <a:ext uri="{FF2B5EF4-FFF2-40B4-BE49-F238E27FC236}">
                <a16:creationId xmlns:a16="http://schemas.microsoft.com/office/drawing/2014/main" id="{6CFDD5B2-26FE-4C69-8391-A41186F5A208}"/>
              </a:ext>
            </a:extLst>
          </p:cNvPr>
          <p:cNvSpPr txBox="1">
            <a:spLocks/>
          </p:cNvSpPr>
          <p:nvPr/>
        </p:nvSpPr>
        <p:spPr>
          <a:xfrm>
            <a:off x="381000" y="494515"/>
            <a:ext cx="11428561" cy="415498"/>
          </a:xfrm>
          <a:prstGeom prst="rect">
            <a:avLst/>
          </a:prstGeom>
        </p:spPr>
        <p:txBody>
          <a:bodyPr anchor="b"/>
          <a:lstStyle>
            <a:lvl1pPr marL="0" indent="0" algn="l" defTabSz="914377" rtl="0" eaLnBrk="1" latinLnBrk="0" hangingPunct="1">
              <a:lnSpc>
                <a:spcPts val="2400"/>
              </a:lnSpc>
              <a:spcBef>
                <a:spcPct val="0"/>
              </a:spcBef>
              <a:buNone/>
              <a:defRPr sz="2400" b="0" kern="1200" cap="none" baseline="0">
                <a:solidFill>
                  <a:schemeClr val="tx1"/>
                </a:solidFill>
                <a:latin typeface="+mj-lt"/>
                <a:ea typeface="+mj-ea"/>
                <a:cs typeface="+mj-cs"/>
              </a:defRPr>
            </a:lvl1pPr>
          </a:lstStyle>
          <a:p>
            <a:r>
              <a:rPr lang="en-US" dirty="0"/>
              <a:t>Using enhanced data, we are building and comparing         Statistical Translation Models to build an efficient model</a:t>
            </a:r>
          </a:p>
        </p:txBody>
      </p:sp>
      <p:sp>
        <p:nvSpPr>
          <p:cNvPr id="49" name="Content Placeholder 10">
            <a:extLst>
              <a:ext uri="{FF2B5EF4-FFF2-40B4-BE49-F238E27FC236}">
                <a16:creationId xmlns:a16="http://schemas.microsoft.com/office/drawing/2014/main" id="{E58E73F6-CEBE-4051-9F98-DFA7AE76C425}"/>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SMT systems perform their task by breaking up source sentences into multiple              chunks and then translate them phrase-by-phrase</a:t>
            </a:r>
            <a:endParaRPr lang="en-US" dirty="0"/>
          </a:p>
        </p:txBody>
      </p:sp>
    </p:spTree>
    <p:extLst>
      <p:ext uri="{BB962C8B-B14F-4D97-AF65-F5344CB8AC3E}">
        <p14:creationId xmlns:p14="http://schemas.microsoft.com/office/powerpoint/2010/main" val="245025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6A9D6-673F-456B-BDCD-039FCFAE21EE}"/>
              </a:ext>
            </a:extLst>
          </p:cNvPr>
          <p:cNvPicPr>
            <a:picLocks noChangeAspect="1"/>
          </p:cNvPicPr>
          <p:nvPr/>
        </p:nvPicPr>
        <p:blipFill rotWithShape="1">
          <a:blip r:embed="rId3"/>
          <a:srcRect t="49917" r="34927"/>
          <a:stretch/>
        </p:blipFill>
        <p:spPr>
          <a:xfrm>
            <a:off x="7456785" y="5469208"/>
            <a:ext cx="3605658" cy="1199593"/>
          </a:xfrm>
          <a:prstGeom prst="rect">
            <a:avLst/>
          </a:prstGeom>
        </p:spPr>
      </p:pic>
      <p:sp>
        <p:nvSpPr>
          <p:cNvPr id="17" name="TextBox 16">
            <a:extLst>
              <a:ext uri="{FF2B5EF4-FFF2-40B4-BE49-F238E27FC236}">
                <a16:creationId xmlns:a16="http://schemas.microsoft.com/office/drawing/2014/main" id="{5100A59B-1384-4602-ACAF-FADE66037B84}"/>
              </a:ext>
            </a:extLst>
          </p:cNvPr>
          <p:cNvSpPr txBox="1"/>
          <p:nvPr/>
        </p:nvSpPr>
        <p:spPr>
          <a:xfrm>
            <a:off x="437120" y="3388764"/>
            <a:ext cx="5713560" cy="369332"/>
          </a:xfrm>
          <a:prstGeom prst="rect">
            <a:avLst/>
          </a:prstGeom>
        </p:spPr>
        <p:txBody>
          <a:bodyPr vert="horz" wrap="square" lIns="0" tIns="0" rIns="0" bIns="0" rtlCol="0">
            <a:spAutoFit/>
          </a:bodyPr>
          <a:lstStyle/>
          <a:p>
            <a:r>
              <a:rPr lang="en-US" sz="1200" dirty="0"/>
              <a:t>The model targets embeddings to retrieve the corresponding word representations thanks to the encoder-decoder architecture.</a:t>
            </a:r>
          </a:p>
        </p:txBody>
      </p:sp>
      <p:pic>
        <p:nvPicPr>
          <p:cNvPr id="19" name="Picture 18">
            <a:extLst>
              <a:ext uri="{FF2B5EF4-FFF2-40B4-BE49-F238E27FC236}">
                <a16:creationId xmlns:a16="http://schemas.microsoft.com/office/drawing/2014/main" id="{653E8AB7-861C-4CA7-8C13-766719E8C61D}"/>
              </a:ext>
            </a:extLst>
          </p:cNvPr>
          <p:cNvPicPr>
            <a:picLocks noChangeAspect="1"/>
          </p:cNvPicPr>
          <p:nvPr/>
        </p:nvPicPr>
        <p:blipFill>
          <a:blip r:embed="rId4"/>
          <a:stretch>
            <a:fillRect/>
          </a:stretch>
        </p:blipFill>
        <p:spPr>
          <a:xfrm>
            <a:off x="6523347" y="2282509"/>
            <a:ext cx="3209059" cy="2380292"/>
          </a:xfrm>
          <a:prstGeom prst="rect">
            <a:avLst/>
          </a:prstGeom>
        </p:spPr>
      </p:pic>
      <p:sp>
        <p:nvSpPr>
          <p:cNvPr id="24" name="Google Shape;66;p9">
            <a:extLst>
              <a:ext uri="{FF2B5EF4-FFF2-40B4-BE49-F238E27FC236}">
                <a16:creationId xmlns:a16="http://schemas.microsoft.com/office/drawing/2014/main" id="{91AEB4B0-2BD6-4201-9ABB-B3C8A68B5E12}"/>
              </a:ext>
            </a:extLst>
          </p:cNvPr>
          <p:cNvSpPr/>
          <p:nvPr/>
        </p:nvSpPr>
        <p:spPr>
          <a:xfrm>
            <a:off x="394561" y="1746551"/>
            <a:ext cx="5798236" cy="401969"/>
          </a:xfrm>
          <a:prstGeom prst="homePlate">
            <a:avLst>
              <a:gd name="adj" fmla="val 33652"/>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rPr>
              <a:t>Training the NMT Model</a:t>
            </a:r>
            <a:endParaRPr sz="1600" dirty="0"/>
          </a:p>
        </p:txBody>
      </p:sp>
      <p:sp>
        <p:nvSpPr>
          <p:cNvPr id="25" name="Google Shape;69;p9">
            <a:extLst>
              <a:ext uri="{FF2B5EF4-FFF2-40B4-BE49-F238E27FC236}">
                <a16:creationId xmlns:a16="http://schemas.microsoft.com/office/drawing/2014/main" id="{9510F3CE-70C6-43A5-90BB-178E673FB8C0}"/>
              </a:ext>
            </a:extLst>
          </p:cNvPr>
          <p:cNvSpPr/>
          <p:nvPr/>
        </p:nvSpPr>
        <p:spPr>
          <a:xfrm>
            <a:off x="6108121" y="1755770"/>
            <a:ext cx="5640353" cy="392750"/>
          </a:xfrm>
          <a:prstGeom prst="chevron">
            <a:avLst>
              <a:gd name="adj" fmla="val 3491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dirty="0">
                <a:solidFill>
                  <a:schemeClr val="lt1"/>
                </a:solidFill>
                <a:ea typeface="Arial"/>
                <a:cs typeface="Arial"/>
                <a:sym typeface="Arial"/>
              </a:rPr>
              <a:t>Inference – Generating translations</a:t>
            </a:r>
            <a:endParaRPr sz="1600" dirty="0"/>
          </a:p>
        </p:txBody>
      </p:sp>
      <p:sp>
        <p:nvSpPr>
          <p:cNvPr id="26" name="Rectangle: Rounded Corners 25">
            <a:extLst>
              <a:ext uri="{FF2B5EF4-FFF2-40B4-BE49-F238E27FC236}">
                <a16:creationId xmlns:a16="http://schemas.microsoft.com/office/drawing/2014/main" id="{86A6F263-C15B-490C-AA0F-0D3014EF9B70}"/>
              </a:ext>
            </a:extLst>
          </p:cNvPr>
          <p:cNvSpPr/>
          <p:nvPr/>
        </p:nvSpPr>
        <p:spPr>
          <a:xfrm>
            <a:off x="1450826" y="2310220"/>
            <a:ext cx="1120352" cy="53575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Encoder</a:t>
            </a:r>
          </a:p>
          <a:p>
            <a:pPr algn="ctr"/>
            <a:r>
              <a:rPr lang="en-US" sz="1400" dirty="0"/>
              <a:t>1st RNN</a:t>
            </a:r>
            <a:endParaRPr lang="en-US" sz="1600" dirty="0"/>
          </a:p>
        </p:txBody>
      </p:sp>
      <p:sp>
        <p:nvSpPr>
          <p:cNvPr id="27" name="Rectangle: Rounded Corners 26">
            <a:extLst>
              <a:ext uri="{FF2B5EF4-FFF2-40B4-BE49-F238E27FC236}">
                <a16:creationId xmlns:a16="http://schemas.microsoft.com/office/drawing/2014/main" id="{922EFA0C-9014-4D82-B6A1-EFB2A08A409B}"/>
              </a:ext>
            </a:extLst>
          </p:cNvPr>
          <p:cNvSpPr/>
          <p:nvPr/>
        </p:nvSpPr>
        <p:spPr>
          <a:xfrm>
            <a:off x="3644040" y="2304240"/>
            <a:ext cx="1038228" cy="53575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a:t>Decoder</a:t>
            </a:r>
          </a:p>
          <a:p>
            <a:pPr algn="ctr"/>
            <a:r>
              <a:rPr lang="en-US" sz="1400" dirty="0"/>
              <a:t>2nd RNN</a:t>
            </a:r>
            <a:endParaRPr lang="en-US" sz="16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773534-DB8D-4EC7-8A1F-C6223277B735}"/>
                  </a:ext>
                </a:extLst>
              </p:cNvPr>
              <p:cNvSpPr txBox="1"/>
              <p:nvPr/>
            </p:nvSpPr>
            <p:spPr>
              <a:xfrm>
                <a:off x="2745979" y="2265874"/>
                <a:ext cx="771767" cy="774058"/>
              </a:xfrm>
              <a:prstGeom prst="rect">
                <a:avLst/>
              </a:prstGeom>
            </p:spPr>
            <p:txBody>
              <a:bodyPr vert="horz"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sz="900" i="1" smtClean="0">
                              <a:latin typeface="Cambria Math" panose="02040503050406030204" pitchFamily="18" charset="0"/>
                            </a:rPr>
                          </m:ctrlPr>
                        </m:dPr>
                        <m:e>
                          <m:eqArr>
                            <m:eqArrPr>
                              <m:ctrlPr>
                                <a:rPr lang="en-US" sz="900" b="0" i="1" smtClean="0">
                                  <a:latin typeface="Cambria Math" panose="02040503050406030204" pitchFamily="18" charset="0"/>
                                </a:rPr>
                              </m:ctrlPr>
                            </m:eqArrPr>
                            <m:e>
                              <m:r>
                                <a:rPr lang="en-US" sz="900" b="0" i="1" smtClean="0">
                                  <a:latin typeface="Cambria Math" panose="02040503050406030204" pitchFamily="18" charset="0"/>
                                </a:rPr>
                                <m:t>0.5</m:t>
                              </m:r>
                            </m:e>
                            <m:e>
                              <m:r>
                                <a:rPr lang="en-US" sz="900" b="0" i="1" smtClean="0">
                                  <a:latin typeface="Cambria Math" panose="02040503050406030204" pitchFamily="18" charset="0"/>
                                </a:rPr>
                                <m:t>0.2</m:t>
                              </m:r>
                            </m:e>
                            <m:e>
                              <m:r>
                                <a:rPr lang="en-US" sz="900" b="0" i="1" smtClean="0">
                                  <a:latin typeface="Cambria Math" panose="02040503050406030204" pitchFamily="18" charset="0"/>
                                </a:rPr>
                                <m:t>−0.1</m:t>
                              </m:r>
                            </m:e>
                            <m:e>
                              <m:r>
                                <a:rPr lang="en-US" sz="900" b="0" i="1" smtClean="0">
                                  <a:latin typeface="Cambria Math" panose="02040503050406030204" pitchFamily="18" charset="0"/>
                                </a:rPr>
                                <m:t>−0.3</m:t>
                              </m:r>
                            </m:e>
                            <m:e>
                              <m:r>
                                <a:rPr lang="en-US" sz="900" b="0" i="1" smtClean="0">
                                  <a:latin typeface="Cambria Math" panose="02040503050406030204" pitchFamily="18" charset="0"/>
                                </a:rPr>
                                <m:t>0.4</m:t>
                              </m:r>
                            </m:e>
                            <m:e>
                              <m:r>
                                <a:rPr lang="en-US" sz="900" b="0" i="1" smtClean="0">
                                  <a:latin typeface="Cambria Math" panose="02040503050406030204" pitchFamily="18" charset="0"/>
                                </a:rPr>
                                <m:t>1.2</m:t>
                              </m:r>
                            </m:e>
                          </m:eqArr>
                        </m:e>
                      </m:d>
                    </m:oMath>
                  </m:oMathPara>
                </a14:m>
                <a:endParaRPr lang="en-US" sz="900" dirty="0"/>
              </a:p>
            </p:txBody>
          </p:sp>
        </mc:Choice>
        <mc:Fallback xmlns="">
          <p:sp>
            <p:nvSpPr>
              <p:cNvPr id="28" name="TextBox 27">
                <a:extLst>
                  <a:ext uri="{FF2B5EF4-FFF2-40B4-BE49-F238E27FC236}">
                    <a16:creationId xmlns:a16="http://schemas.microsoft.com/office/drawing/2014/main" id="{9C773534-DB8D-4EC7-8A1F-C6223277B735}"/>
                  </a:ext>
                </a:extLst>
              </p:cNvPr>
              <p:cNvSpPr txBox="1">
                <a:spLocks noRot="1" noChangeAspect="1" noMove="1" noResize="1" noEditPoints="1" noAdjustHandles="1" noChangeArrowheads="1" noChangeShapeType="1" noTextEdit="1"/>
              </p:cNvSpPr>
              <p:nvPr/>
            </p:nvSpPr>
            <p:spPr>
              <a:xfrm>
                <a:off x="2745979" y="2265874"/>
                <a:ext cx="771767" cy="774058"/>
              </a:xfrm>
              <a:prstGeom prst="rect">
                <a:avLst/>
              </a:prstGeom>
              <a:blipFill>
                <a:blip r:embed="rId11"/>
                <a:stretch>
                  <a:fillRect b="-3226"/>
                </a:stretch>
              </a:blipFill>
            </p:spPr>
            <p:txBody>
              <a:bodyPr/>
              <a:lstStyle/>
              <a:p>
                <a:r>
                  <a:rPr lang="fr-FR">
                    <a:noFill/>
                  </a:rPr>
                  <a:t> </a:t>
                </a:r>
              </a:p>
            </p:txBody>
          </p:sp>
        </mc:Fallback>
      </mc:AlternateContent>
      <p:cxnSp>
        <p:nvCxnSpPr>
          <p:cNvPr id="30" name="Straight Arrow Connector 29">
            <a:extLst>
              <a:ext uri="{FF2B5EF4-FFF2-40B4-BE49-F238E27FC236}">
                <a16:creationId xmlns:a16="http://schemas.microsoft.com/office/drawing/2014/main" id="{41EBA853-A2D6-4B72-BB4F-15E029FD64F2}"/>
              </a:ext>
            </a:extLst>
          </p:cNvPr>
          <p:cNvCxnSpPr>
            <a:cxnSpLocks/>
          </p:cNvCxnSpPr>
          <p:nvPr/>
        </p:nvCxnSpPr>
        <p:spPr>
          <a:xfrm>
            <a:off x="2584296" y="2585767"/>
            <a:ext cx="3429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6B398C5-EA03-457C-BDC5-BCCFA582E2D3}"/>
              </a:ext>
            </a:extLst>
          </p:cNvPr>
          <p:cNvCxnSpPr>
            <a:cxnSpLocks/>
          </p:cNvCxnSpPr>
          <p:nvPr/>
        </p:nvCxnSpPr>
        <p:spPr>
          <a:xfrm>
            <a:off x="3359188" y="2585767"/>
            <a:ext cx="2848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CC60DAE-A8F4-456B-B266-B9D3FE0693A1}"/>
              </a:ext>
            </a:extLst>
          </p:cNvPr>
          <p:cNvSpPr txBox="1"/>
          <p:nvPr/>
        </p:nvSpPr>
        <p:spPr>
          <a:xfrm>
            <a:off x="5086390" y="2376786"/>
            <a:ext cx="691925" cy="369332"/>
          </a:xfrm>
          <a:prstGeom prst="rect">
            <a:avLst/>
          </a:prstGeom>
        </p:spPr>
        <p:txBody>
          <a:bodyPr vert="horz" wrap="square" lIns="0" tIns="0" rIns="0" bIns="0" rtlCol="0">
            <a:spAutoFit/>
          </a:bodyPr>
          <a:lstStyle/>
          <a:p>
            <a:pPr algn="l"/>
            <a:r>
              <a:rPr lang="en-US" sz="1200" i="1" dirty="0"/>
              <a:t>Je </a:t>
            </a:r>
            <a:r>
              <a:rPr lang="en-US" sz="1200" i="1" dirty="0" err="1"/>
              <a:t>suis</a:t>
            </a:r>
            <a:r>
              <a:rPr lang="en-US" sz="1200" i="1" dirty="0"/>
              <a:t> </a:t>
            </a:r>
            <a:br>
              <a:rPr lang="en-US" sz="1200" i="1" dirty="0"/>
            </a:br>
            <a:r>
              <a:rPr lang="fr-FR" sz="1200" i="1" dirty="0"/>
              <a:t>étudiant</a:t>
            </a:r>
            <a:endParaRPr lang="en-US" sz="1200" i="1" dirty="0"/>
          </a:p>
        </p:txBody>
      </p:sp>
      <p:cxnSp>
        <p:nvCxnSpPr>
          <p:cNvPr id="35" name="Straight Arrow Connector 34">
            <a:extLst>
              <a:ext uri="{FF2B5EF4-FFF2-40B4-BE49-F238E27FC236}">
                <a16:creationId xmlns:a16="http://schemas.microsoft.com/office/drawing/2014/main" id="{0228FB75-5272-45B7-92A8-F370BEA35117}"/>
              </a:ext>
            </a:extLst>
          </p:cNvPr>
          <p:cNvCxnSpPr>
            <a:cxnSpLocks/>
          </p:cNvCxnSpPr>
          <p:nvPr/>
        </p:nvCxnSpPr>
        <p:spPr>
          <a:xfrm>
            <a:off x="4682268" y="2585767"/>
            <a:ext cx="26759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D5C54A-B2AA-4DDB-BFD0-E82CFA97C4A4}"/>
              </a:ext>
            </a:extLst>
          </p:cNvPr>
          <p:cNvSpPr txBox="1"/>
          <p:nvPr/>
        </p:nvSpPr>
        <p:spPr>
          <a:xfrm>
            <a:off x="635770" y="2363737"/>
            <a:ext cx="721335" cy="369332"/>
          </a:xfrm>
          <a:prstGeom prst="rect">
            <a:avLst/>
          </a:prstGeom>
        </p:spPr>
        <p:txBody>
          <a:bodyPr vert="horz" wrap="square" lIns="0" tIns="0" rIns="0" bIns="0" rtlCol="0">
            <a:spAutoFit/>
          </a:bodyPr>
          <a:lstStyle/>
          <a:p>
            <a:pPr algn="l"/>
            <a:r>
              <a:rPr lang="en-US" sz="1200" i="1" dirty="0"/>
              <a:t>I am a </a:t>
            </a:r>
            <a:br>
              <a:rPr lang="en-US" sz="1200" i="1" dirty="0"/>
            </a:br>
            <a:r>
              <a:rPr lang="en-US" sz="1200" i="1" dirty="0"/>
              <a:t>student</a:t>
            </a:r>
          </a:p>
        </p:txBody>
      </p:sp>
      <p:cxnSp>
        <p:nvCxnSpPr>
          <p:cNvPr id="37" name="Straight Arrow Connector 36">
            <a:extLst>
              <a:ext uri="{FF2B5EF4-FFF2-40B4-BE49-F238E27FC236}">
                <a16:creationId xmlns:a16="http://schemas.microsoft.com/office/drawing/2014/main" id="{A7F7142B-E976-4915-B7F4-9D2685A3C987}"/>
              </a:ext>
            </a:extLst>
          </p:cNvPr>
          <p:cNvCxnSpPr>
            <a:cxnSpLocks/>
          </p:cNvCxnSpPr>
          <p:nvPr/>
        </p:nvCxnSpPr>
        <p:spPr>
          <a:xfrm>
            <a:off x="1241275" y="2583835"/>
            <a:ext cx="209550" cy="38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23F61CB-2D2C-4440-A5E3-9D6F9A54DB44}"/>
              </a:ext>
            </a:extLst>
          </p:cNvPr>
          <p:cNvSpPr/>
          <p:nvPr/>
        </p:nvSpPr>
        <p:spPr>
          <a:xfrm>
            <a:off x="399470" y="4693098"/>
            <a:ext cx="5682885" cy="646331"/>
          </a:xfrm>
          <a:prstGeom prst="rect">
            <a:avLst/>
          </a:prstGeom>
        </p:spPr>
        <p:txBody>
          <a:bodyPr wrap="square">
            <a:spAutoFit/>
          </a:bodyPr>
          <a:lstStyle/>
          <a:p>
            <a:r>
              <a:rPr lang="en-US" sz="1200" dirty="0"/>
              <a:t>The embedding weights, one set per language, are learned during training. Once retrieved, the word embeddings are fed as input into the main network, which consists of two multi-layer Recurrent Neural Networks.</a:t>
            </a:r>
          </a:p>
        </p:txBody>
      </p:sp>
      <p:sp>
        <p:nvSpPr>
          <p:cNvPr id="53" name="Rectangle 52">
            <a:extLst>
              <a:ext uri="{FF2B5EF4-FFF2-40B4-BE49-F238E27FC236}">
                <a16:creationId xmlns:a16="http://schemas.microsoft.com/office/drawing/2014/main" id="{F66DABAB-3EDD-4ED3-95A1-3D2201CDC0FE}"/>
              </a:ext>
            </a:extLst>
          </p:cNvPr>
          <p:cNvSpPr/>
          <p:nvPr/>
        </p:nvSpPr>
        <p:spPr>
          <a:xfrm>
            <a:off x="714544" y="4230256"/>
            <a:ext cx="2468355" cy="461665"/>
          </a:xfrm>
          <a:prstGeom prst="rect">
            <a:avLst/>
          </a:prstGeom>
        </p:spPr>
        <p:txBody>
          <a:bodyPr wrap="square">
            <a:spAutoFit/>
          </a:bodyPr>
          <a:lstStyle/>
          <a:p>
            <a:pPr marL="285750" indent="-285750">
              <a:buFont typeface="Arial" panose="020B0604020202020204" pitchFamily="34" charset="0"/>
              <a:buChar char="•"/>
            </a:pPr>
            <a:r>
              <a:rPr lang="en-US" sz="1200" dirty="0"/>
              <a:t>read source sentence</a:t>
            </a:r>
            <a:endParaRPr lang="en-US" sz="1200" i="1" dirty="0"/>
          </a:p>
          <a:p>
            <a:pPr marL="285750" indent="-285750">
              <a:buFont typeface="Arial" panose="020B0604020202020204" pitchFamily="34" charset="0"/>
              <a:buChar char="•"/>
            </a:pPr>
            <a:r>
              <a:rPr lang="en-US" sz="1200" dirty="0"/>
              <a:t>build embedded vector</a:t>
            </a:r>
          </a:p>
        </p:txBody>
      </p:sp>
      <p:sp>
        <p:nvSpPr>
          <p:cNvPr id="54" name="Rectangle 53">
            <a:extLst>
              <a:ext uri="{FF2B5EF4-FFF2-40B4-BE49-F238E27FC236}">
                <a16:creationId xmlns:a16="http://schemas.microsoft.com/office/drawing/2014/main" id="{87079A13-7E3D-402C-9898-543B5796529E}"/>
              </a:ext>
            </a:extLst>
          </p:cNvPr>
          <p:cNvSpPr/>
          <p:nvPr/>
        </p:nvSpPr>
        <p:spPr>
          <a:xfrm>
            <a:off x="3470355" y="4230256"/>
            <a:ext cx="2315300" cy="461665"/>
          </a:xfrm>
          <a:prstGeom prst="rect">
            <a:avLst/>
          </a:prstGeom>
        </p:spPr>
        <p:txBody>
          <a:bodyPr wrap="square">
            <a:spAutoFit/>
          </a:bodyPr>
          <a:lstStyle/>
          <a:p>
            <a:pPr marL="285750" indent="-285750">
              <a:buFont typeface="Arial" panose="020B0604020202020204" pitchFamily="34" charset="0"/>
              <a:buChar char="•"/>
            </a:pPr>
            <a:r>
              <a:rPr lang="en-US" sz="1200" dirty="0"/>
              <a:t>process embedded vector to emit a translation</a:t>
            </a:r>
          </a:p>
        </p:txBody>
      </p:sp>
      <p:sp>
        <p:nvSpPr>
          <p:cNvPr id="56" name="Google Shape;66;p9">
            <a:extLst>
              <a:ext uri="{FF2B5EF4-FFF2-40B4-BE49-F238E27FC236}">
                <a16:creationId xmlns:a16="http://schemas.microsoft.com/office/drawing/2014/main" id="{E432E348-224B-4F9D-B893-25C3F778D2FC}"/>
              </a:ext>
            </a:extLst>
          </p:cNvPr>
          <p:cNvSpPr/>
          <p:nvPr/>
        </p:nvSpPr>
        <p:spPr>
          <a:xfrm>
            <a:off x="404957" y="3895538"/>
            <a:ext cx="2952744" cy="305598"/>
          </a:xfrm>
          <a:prstGeom prst="homePlate">
            <a:avLst>
              <a:gd name="adj" fmla="val 33652"/>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rPr>
              <a:t>Encoder</a:t>
            </a:r>
            <a:endParaRPr sz="1600" dirty="0"/>
          </a:p>
        </p:txBody>
      </p:sp>
      <p:sp>
        <p:nvSpPr>
          <p:cNvPr id="58" name="Google Shape;69;p9">
            <a:extLst>
              <a:ext uri="{FF2B5EF4-FFF2-40B4-BE49-F238E27FC236}">
                <a16:creationId xmlns:a16="http://schemas.microsoft.com/office/drawing/2014/main" id="{120FF059-7B8D-4203-B613-3BAF30406558}"/>
              </a:ext>
            </a:extLst>
          </p:cNvPr>
          <p:cNvSpPr/>
          <p:nvPr/>
        </p:nvSpPr>
        <p:spPr>
          <a:xfrm>
            <a:off x="3304889" y="3891783"/>
            <a:ext cx="2749694" cy="309353"/>
          </a:xfrm>
          <a:prstGeom prst="chevron">
            <a:avLst>
              <a:gd name="adj" fmla="val 34910"/>
            </a:avLst>
          </a:prstGeom>
          <a:ln>
            <a:noFill/>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dirty="0">
                <a:solidFill>
                  <a:schemeClr val="lt1"/>
                </a:solidFill>
                <a:ea typeface="Arial"/>
                <a:cs typeface="Arial"/>
                <a:sym typeface="Arial"/>
              </a:rPr>
              <a:t>Decoder</a:t>
            </a:r>
            <a:endParaRPr sz="1600" dirty="0"/>
          </a:p>
        </p:txBody>
      </p:sp>
      <p:cxnSp>
        <p:nvCxnSpPr>
          <p:cNvPr id="64" name="Straight Connector 63">
            <a:extLst>
              <a:ext uri="{FF2B5EF4-FFF2-40B4-BE49-F238E27FC236}">
                <a16:creationId xmlns:a16="http://schemas.microsoft.com/office/drawing/2014/main" id="{12D71DB6-239C-4569-ADDE-D716C8649DAC}"/>
              </a:ext>
            </a:extLst>
          </p:cNvPr>
          <p:cNvCxnSpPr>
            <a:cxnSpLocks/>
          </p:cNvCxnSpPr>
          <p:nvPr/>
        </p:nvCxnSpPr>
        <p:spPr>
          <a:xfrm flipH="1" flipV="1">
            <a:off x="6097869" y="2220898"/>
            <a:ext cx="9525" cy="311853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F93EAD49-99A7-4AC9-A3EC-ED1C0A8A5BB9}"/>
              </a:ext>
            </a:extLst>
          </p:cNvPr>
          <p:cNvPicPr>
            <a:picLocks noChangeAspect="1"/>
          </p:cNvPicPr>
          <p:nvPr/>
        </p:nvPicPr>
        <p:blipFill rotWithShape="1">
          <a:blip r:embed="rId12"/>
          <a:srcRect l="6033" t="28106" r="3996" b="30237"/>
          <a:stretch/>
        </p:blipFill>
        <p:spPr>
          <a:xfrm>
            <a:off x="10105073" y="2880770"/>
            <a:ext cx="1234358" cy="266297"/>
          </a:xfrm>
          <a:prstGeom prst="rect">
            <a:avLst/>
          </a:prstGeom>
        </p:spPr>
      </p:pic>
      <p:pic>
        <p:nvPicPr>
          <p:cNvPr id="71" name="Picture 70">
            <a:extLst>
              <a:ext uri="{FF2B5EF4-FFF2-40B4-BE49-F238E27FC236}">
                <a16:creationId xmlns:a16="http://schemas.microsoft.com/office/drawing/2014/main" id="{6E884A4D-1450-4929-B8AE-FCB271EBD691}"/>
              </a:ext>
            </a:extLst>
          </p:cNvPr>
          <p:cNvPicPr>
            <a:picLocks noChangeAspect="1"/>
          </p:cNvPicPr>
          <p:nvPr/>
        </p:nvPicPr>
        <p:blipFill>
          <a:blip r:embed="rId13"/>
          <a:stretch>
            <a:fillRect/>
          </a:stretch>
        </p:blipFill>
        <p:spPr>
          <a:xfrm>
            <a:off x="10348189" y="3382307"/>
            <a:ext cx="748127" cy="216929"/>
          </a:xfrm>
          <a:prstGeom prst="rect">
            <a:avLst/>
          </a:prstGeom>
        </p:spPr>
      </p:pic>
      <p:pic>
        <p:nvPicPr>
          <p:cNvPr id="73" name="Picture 72">
            <a:extLst>
              <a:ext uri="{FF2B5EF4-FFF2-40B4-BE49-F238E27FC236}">
                <a16:creationId xmlns:a16="http://schemas.microsoft.com/office/drawing/2014/main" id="{443313EA-AA7A-4146-B256-046449EB6DF8}"/>
              </a:ext>
            </a:extLst>
          </p:cNvPr>
          <p:cNvPicPr>
            <a:picLocks noChangeAspect="1"/>
          </p:cNvPicPr>
          <p:nvPr/>
        </p:nvPicPr>
        <p:blipFill rotWithShape="1">
          <a:blip r:embed="rId14"/>
          <a:srcRect l="7969" t="18961" r="8907" b="24368"/>
          <a:stretch/>
        </p:blipFill>
        <p:spPr>
          <a:xfrm>
            <a:off x="10258615" y="3883962"/>
            <a:ext cx="927274" cy="172292"/>
          </a:xfrm>
          <a:prstGeom prst="rect">
            <a:avLst/>
          </a:prstGeom>
        </p:spPr>
      </p:pic>
      <p:cxnSp>
        <p:nvCxnSpPr>
          <p:cNvPr id="78" name="Straight Connector 77">
            <a:extLst>
              <a:ext uri="{FF2B5EF4-FFF2-40B4-BE49-F238E27FC236}">
                <a16:creationId xmlns:a16="http://schemas.microsoft.com/office/drawing/2014/main" id="{AAF88E2A-4011-40EF-86B0-5A829D59331C}"/>
              </a:ext>
            </a:extLst>
          </p:cNvPr>
          <p:cNvCxnSpPr>
            <a:cxnSpLocks/>
          </p:cNvCxnSpPr>
          <p:nvPr/>
        </p:nvCxnSpPr>
        <p:spPr>
          <a:xfrm flipH="1">
            <a:off x="356911" y="5379331"/>
            <a:ext cx="11283073"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53F60C3-C2A0-4B13-97DB-90FBB3DAE272}"/>
              </a:ext>
            </a:extLst>
          </p:cNvPr>
          <p:cNvSpPr txBox="1"/>
          <p:nvPr/>
        </p:nvSpPr>
        <p:spPr>
          <a:xfrm>
            <a:off x="6282921" y="4852079"/>
            <a:ext cx="5357063" cy="369332"/>
          </a:xfrm>
          <a:prstGeom prst="rect">
            <a:avLst/>
          </a:prstGeom>
        </p:spPr>
        <p:txBody>
          <a:bodyPr vert="horz" wrap="square" lIns="0" tIns="0" rIns="0" bIns="0" rtlCol="0">
            <a:spAutoFit/>
          </a:bodyPr>
          <a:lstStyle/>
          <a:p>
            <a:r>
              <a:rPr lang="en-US" sz="1200" dirty="0"/>
              <a:t>The model then uses attention mechanism and greedy decoding to generate translation based on the most likely translation</a:t>
            </a:r>
          </a:p>
        </p:txBody>
      </p:sp>
      <p:sp>
        <p:nvSpPr>
          <p:cNvPr id="41" name="TextBox 33">
            <a:extLst>
              <a:ext uri="{FF2B5EF4-FFF2-40B4-BE49-F238E27FC236}">
                <a16:creationId xmlns:a16="http://schemas.microsoft.com/office/drawing/2014/main" id="{038100E7-7A8C-D54A-9BC3-760789A9E692}"/>
              </a:ext>
            </a:extLst>
          </p:cNvPr>
          <p:cNvSpPr txBox="1"/>
          <p:nvPr/>
        </p:nvSpPr>
        <p:spPr>
          <a:xfrm>
            <a:off x="2677076" y="3047928"/>
            <a:ext cx="1024959" cy="153888"/>
          </a:xfrm>
          <a:prstGeom prst="rect">
            <a:avLst/>
          </a:prstGeom>
        </p:spPr>
        <p:txBody>
          <a:bodyPr vert="horz" wrap="square" lIns="0" tIns="0" rIns="0" bIns="0" rtlCol="0">
            <a:spAutoFit/>
          </a:bodyPr>
          <a:lstStyle/>
          <a:p>
            <a:pPr algn="l"/>
            <a:r>
              <a:rPr lang="fr-FR" sz="1000" dirty="0" err="1"/>
              <a:t>Meaning</a:t>
            </a:r>
            <a:r>
              <a:rPr lang="fr-FR" sz="1000" dirty="0"/>
              <a:t> </a:t>
            </a:r>
            <a:r>
              <a:rPr lang="fr-FR" sz="1000" dirty="0" err="1"/>
              <a:t>vector</a:t>
            </a:r>
            <a:endParaRPr lang="en-US" sz="1000" dirty="0"/>
          </a:p>
        </p:txBody>
      </p:sp>
      <p:sp>
        <p:nvSpPr>
          <p:cNvPr id="42" name="TextBox 33">
            <a:extLst>
              <a:ext uri="{FF2B5EF4-FFF2-40B4-BE49-F238E27FC236}">
                <a16:creationId xmlns:a16="http://schemas.microsoft.com/office/drawing/2014/main" id="{F4BD8064-8296-2646-975A-747841168F2E}"/>
              </a:ext>
            </a:extLst>
          </p:cNvPr>
          <p:cNvSpPr txBox="1"/>
          <p:nvPr/>
        </p:nvSpPr>
        <p:spPr>
          <a:xfrm>
            <a:off x="503529" y="2937022"/>
            <a:ext cx="1024959" cy="276999"/>
          </a:xfrm>
          <a:prstGeom prst="rect">
            <a:avLst/>
          </a:prstGeom>
        </p:spPr>
        <p:txBody>
          <a:bodyPr vert="horz" wrap="square" lIns="0" tIns="0" rIns="0" bIns="0" rtlCol="0">
            <a:spAutoFit/>
          </a:bodyPr>
          <a:lstStyle/>
          <a:p>
            <a:pPr algn="l"/>
            <a:r>
              <a:rPr lang="fr-FR" sz="900" dirty="0"/>
              <a:t>Memory of the </a:t>
            </a:r>
            <a:r>
              <a:rPr lang="fr-FR" sz="900" dirty="0" err="1"/>
              <a:t>previous</a:t>
            </a:r>
            <a:r>
              <a:rPr lang="fr-FR" sz="900" dirty="0"/>
              <a:t> </a:t>
            </a:r>
            <a:r>
              <a:rPr lang="fr-FR" sz="900" dirty="0" err="1"/>
              <a:t>words</a:t>
            </a:r>
            <a:endParaRPr lang="en-US" sz="900" dirty="0"/>
          </a:p>
        </p:txBody>
      </p:sp>
      <p:sp>
        <p:nvSpPr>
          <p:cNvPr id="47" name="TextBox 78">
            <a:extLst>
              <a:ext uri="{FF2B5EF4-FFF2-40B4-BE49-F238E27FC236}">
                <a16:creationId xmlns:a16="http://schemas.microsoft.com/office/drawing/2014/main" id="{A3D0C9E6-7830-8740-839C-2F415E2C92B5}"/>
              </a:ext>
            </a:extLst>
          </p:cNvPr>
          <p:cNvSpPr txBox="1"/>
          <p:nvPr/>
        </p:nvSpPr>
        <p:spPr>
          <a:xfrm>
            <a:off x="2242297" y="5540391"/>
            <a:ext cx="1881204" cy="738664"/>
          </a:xfrm>
          <a:prstGeom prst="rect">
            <a:avLst/>
          </a:prstGeom>
        </p:spPr>
        <p:txBody>
          <a:bodyPr vert="horz" wrap="square" lIns="0" tIns="0" rIns="0" bIns="0" rtlCol="0">
            <a:spAutoFit/>
          </a:bodyPr>
          <a:lstStyle/>
          <a:p>
            <a:r>
              <a:rPr lang="en-US" sz="1200" b="1" dirty="0"/>
              <a:t>On premise</a:t>
            </a:r>
            <a:br>
              <a:rPr lang="en-US" sz="1200" dirty="0"/>
            </a:br>
            <a:r>
              <a:rPr lang="en-US" sz="1200" dirty="0"/>
              <a:t>- cheaper in the long term</a:t>
            </a:r>
            <a:br>
              <a:rPr lang="en-US" sz="1200" dirty="0"/>
            </a:br>
            <a:r>
              <a:rPr lang="en-US" sz="1200" dirty="0"/>
              <a:t>- easier to access</a:t>
            </a:r>
            <a:br>
              <a:rPr lang="en-US" sz="1200" dirty="0"/>
            </a:br>
            <a:r>
              <a:rPr lang="en-US" sz="1200" dirty="0"/>
              <a:t>- best performance </a:t>
            </a:r>
          </a:p>
        </p:txBody>
      </p:sp>
      <p:sp>
        <p:nvSpPr>
          <p:cNvPr id="48" name="TextBox 78">
            <a:extLst>
              <a:ext uri="{FF2B5EF4-FFF2-40B4-BE49-F238E27FC236}">
                <a16:creationId xmlns:a16="http://schemas.microsoft.com/office/drawing/2014/main" id="{2C13D354-90B0-8C43-B32C-4BAE5CE38DC4}"/>
              </a:ext>
            </a:extLst>
          </p:cNvPr>
          <p:cNvSpPr txBox="1"/>
          <p:nvPr/>
        </p:nvSpPr>
        <p:spPr>
          <a:xfrm>
            <a:off x="4727015" y="5540391"/>
            <a:ext cx="1427847" cy="738664"/>
          </a:xfrm>
          <a:prstGeom prst="rect">
            <a:avLst/>
          </a:prstGeom>
        </p:spPr>
        <p:txBody>
          <a:bodyPr vert="horz" wrap="square" lIns="0" tIns="0" rIns="0" bIns="0" rtlCol="0">
            <a:spAutoFit/>
          </a:bodyPr>
          <a:lstStyle/>
          <a:p>
            <a:r>
              <a:rPr lang="en-US" sz="1200" b="1" dirty="0"/>
              <a:t>Cloud </a:t>
            </a:r>
            <a:br>
              <a:rPr lang="en-US" sz="1200" dirty="0"/>
            </a:br>
            <a:r>
              <a:rPr lang="en-US" sz="1200" dirty="0"/>
              <a:t>- cheaper in the short term</a:t>
            </a:r>
            <a:br>
              <a:rPr lang="en-US" sz="1200" dirty="0"/>
            </a:br>
            <a:r>
              <a:rPr lang="en-US" sz="1200" dirty="0"/>
              <a:t>- unlimited resources</a:t>
            </a:r>
          </a:p>
        </p:txBody>
      </p:sp>
      <p:sp>
        <p:nvSpPr>
          <p:cNvPr id="11" name="Flèche vers la droite 10">
            <a:extLst>
              <a:ext uri="{FF2B5EF4-FFF2-40B4-BE49-F238E27FC236}">
                <a16:creationId xmlns:a16="http://schemas.microsoft.com/office/drawing/2014/main" id="{E6874615-07EA-3046-8F8A-1BDF06EBB108}"/>
              </a:ext>
            </a:extLst>
          </p:cNvPr>
          <p:cNvSpPr/>
          <p:nvPr/>
        </p:nvSpPr>
        <p:spPr>
          <a:xfrm>
            <a:off x="6526433" y="5769433"/>
            <a:ext cx="584791" cy="2805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51" name="TextBox 33">
            <a:extLst>
              <a:ext uri="{FF2B5EF4-FFF2-40B4-BE49-F238E27FC236}">
                <a16:creationId xmlns:a16="http://schemas.microsoft.com/office/drawing/2014/main" id="{EBC45574-78BE-1640-904D-7845BBA05A98}"/>
              </a:ext>
            </a:extLst>
          </p:cNvPr>
          <p:cNvSpPr txBox="1"/>
          <p:nvPr/>
        </p:nvSpPr>
        <p:spPr>
          <a:xfrm>
            <a:off x="4222757" y="2919699"/>
            <a:ext cx="1024959" cy="276999"/>
          </a:xfrm>
          <a:prstGeom prst="rect">
            <a:avLst/>
          </a:prstGeom>
        </p:spPr>
        <p:txBody>
          <a:bodyPr vert="horz" wrap="square" lIns="0" tIns="0" rIns="0" bIns="0" rtlCol="0">
            <a:spAutoFit/>
          </a:bodyPr>
          <a:lstStyle/>
          <a:p>
            <a:pPr algn="l"/>
            <a:r>
              <a:rPr lang="fr-FR" sz="900" dirty="0"/>
              <a:t>Memory of the </a:t>
            </a:r>
            <a:r>
              <a:rPr lang="fr-FR" sz="900" dirty="0" err="1"/>
              <a:t>previous</a:t>
            </a:r>
            <a:r>
              <a:rPr lang="fr-FR" sz="900" dirty="0"/>
              <a:t> </a:t>
            </a:r>
            <a:r>
              <a:rPr lang="fr-FR" sz="900" dirty="0" err="1"/>
              <a:t>words</a:t>
            </a:r>
            <a:endParaRPr lang="en-US" sz="900" dirty="0"/>
          </a:p>
        </p:txBody>
      </p:sp>
      <p:cxnSp>
        <p:nvCxnSpPr>
          <p:cNvPr id="14" name="Connecteur en arc 13">
            <a:extLst>
              <a:ext uri="{FF2B5EF4-FFF2-40B4-BE49-F238E27FC236}">
                <a16:creationId xmlns:a16="http://schemas.microsoft.com/office/drawing/2014/main" id="{B954B110-FDC7-0648-A855-3EEAB514ACF8}"/>
              </a:ext>
            </a:extLst>
          </p:cNvPr>
          <p:cNvCxnSpPr>
            <a:cxnSpLocks/>
            <a:stCxn id="26" idx="2"/>
            <a:endCxn id="26" idx="1"/>
          </p:cNvCxnSpPr>
          <p:nvPr/>
        </p:nvCxnSpPr>
        <p:spPr>
          <a:xfrm rot="5400000" flipH="1">
            <a:off x="1596976" y="2431945"/>
            <a:ext cx="267875" cy="560176"/>
          </a:xfrm>
          <a:prstGeom prst="curvedConnector4">
            <a:avLst>
              <a:gd name="adj1" fmla="val -85338"/>
              <a:gd name="adj2" fmla="val 14080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0908C9D-5EF2-4196-AB33-148A233F2AB6}"/>
              </a:ext>
            </a:extLst>
          </p:cNvPr>
          <p:cNvSpPr/>
          <p:nvPr/>
        </p:nvSpPr>
        <p:spPr>
          <a:xfrm>
            <a:off x="391753" y="5522622"/>
            <a:ext cx="1427847" cy="591778"/>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Virtual Machine Build</a:t>
            </a:r>
            <a:endParaRPr lang="en-US" sz="1600" dirty="0"/>
          </a:p>
        </p:txBody>
      </p:sp>
      <p:pic>
        <p:nvPicPr>
          <p:cNvPr id="43" name="Graphic 42" descr="Cloud Computing">
            <a:extLst>
              <a:ext uri="{FF2B5EF4-FFF2-40B4-BE49-F238E27FC236}">
                <a16:creationId xmlns:a16="http://schemas.microsoft.com/office/drawing/2014/main" id="{A59D83AF-7246-4FD2-BFEA-99CC4D27B4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7999" y="5685372"/>
            <a:ext cx="377140" cy="377140"/>
          </a:xfrm>
          <a:prstGeom prst="rect">
            <a:avLst/>
          </a:prstGeom>
        </p:spPr>
      </p:pic>
      <p:sp>
        <p:nvSpPr>
          <p:cNvPr id="4" name="TextBox 3">
            <a:extLst>
              <a:ext uri="{FF2B5EF4-FFF2-40B4-BE49-F238E27FC236}">
                <a16:creationId xmlns:a16="http://schemas.microsoft.com/office/drawing/2014/main" id="{55E93BBE-B882-4363-8920-FE20ACD0AD34}"/>
              </a:ext>
            </a:extLst>
          </p:cNvPr>
          <p:cNvSpPr txBox="1"/>
          <p:nvPr/>
        </p:nvSpPr>
        <p:spPr>
          <a:xfrm>
            <a:off x="6523347" y="5498810"/>
            <a:ext cx="584791" cy="200055"/>
          </a:xfrm>
          <a:prstGeom prst="rect">
            <a:avLst/>
          </a:prstGeom>
        </p:spPr>
        <p:txBody>
          <a:bodyPr vert="horz" wrap="square" lIns="0" tIns="0" rIns="0" bIns="0" rtlCol="0">
            <a:spAutoFit/>
          </a:bodyPr>
          <a:lstStyle/>
          <a:p>
            <a:pPr algn="l"/>
            <a:r>
              <a:rPr lang="en-US" sz="1300" b="1" i="1" dirty="0">
                <a:solidFill>
                  <a:schemeClr val="accent2"/>
                </a:solidFill>
              </a:rPr>
              <a:t>4 GPU</a:t>
            </a:r>
          </a:p>
        </p:txBody>
      </p:sp>
      <p:pic>
        <p:nvPicPr>
          <p:cNvPr id="44" name="Picture 2" descr="Resultado de imagen para gates foundation">
            <a:extLst>
              <a:ext uri="{FF2B5EF4-FFF2-40B4-BE49-F238E27FC236}">
                <a16:creationId xmlns:a16="http://schemas.microsoft.com/office/drawing/2014/main" id="{7E7A9B52-9740-3142-93C5-D4A9AE75CC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68507" y="249067"/>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69">
            <a:extLst>
              <a:ext uri="{FF2B5EF4-FFF2-40B4-BE49-F238E27FC236}">
                <a16:creationId xmlns:a16="http://schemas.microsoft.com/office/drawing/2014/main" id="{D9B5C4A3-4076-764C-8AB0-6EE6FED8359C}"/>
              </a:ext>
            </a:extLst>
          </p:cNvPr>
          <p:cNvPicPr>
            <a:picLocks noChangeAspect="1"/>
          </p:cNvPicPr>
          <p:nvPr/>
        </p:nvPicPr>
        <p:blipFill>
          <a:blip r:embed="rId18"/>
          <a:stretch>
            <a:fillRect/>
          </a:stretch>
        </p:blipFill>
        <p:spPr>
          <a:xfrm>
            <a:off x="10494237" y="672790"/>
            <a:ext cx="1254418" cy="482671"/>
          </a:xfrm>
          <a:prstGeom prst="rect">
            <a:avLst/>
          </a:prstGeom>
        </p:spPr>
      </p:pic>
      <p:sp>
        <p:nvSpPr>
          <p:cNvPr id="46" name="Title 2">
            <a:extLst>
              <a:ext uri="{FF2B5EF4-FFF2-40B4-BE49-F238E27FC236}">
                <a16:creationId xmlns:a16="http://schemas.microsoft.com/office/drawing/2014/main" id="{15836F85-659A-45D0-BE59-272F9DE4B6D0}"/>
              </a:ext>
            </a:extLst>
          </p:cNvPr>
          <p:cNvSpPr txBox="1">
            <a:spLocks/>
          </p:cNvSpPr>
          <p:nvPr/>
        </p:nvSpPr>
        <p:spPr>
          <a:xfrm>
            <a:off x="381000" y="494515"/>
            <a:ext cx="11428561" cy="415498"/>
          </a:xfrm>
          <a:prstGeom prst="rect">
            <a:avLst/>
          </a:prstGeom>
        </p:spPr>
        <p:txBody>
          <a:bodyPr anchor="b"/>
          <a:lstStyle>
            <a:lvl1pPr marL="0" indent="0" algn="l" defTabSz="914377" rtl="0" eaLnBrk="1" latinLnBrk="0" hangingPunct="1">
              <a:lnSpc>
                <a:spcPts val="2400"/>
              </a:lnSpc>
              <a:spcBef>
                <a:spcPct val="0"/>
              </a:spcBef>
              <a:buNone/>
              <a:defRPr sz="2400" b="0" kern="1200" cap="none" baseline="0">
                <a:solidFill>
                  <a:schemeClr val="tx1"/>
                </a:solidFill>
                <a:latin typeface="+mj-lt"/>
                <a:ea typeface="+mj-ea"/>
                <a:cs typeface="+mj-cs"/>
              </a:defRPr>
            </a:lvl1pPr>
          </a:lstStyle>
          <a:p>
            <a:r>
              <a:rPr lang="en-US" dirty="0"/>
              <a:t>Neural Machine Translation reads the entire source           sentence, ‘understands’ it and produces a translation</a:t>
            </a:r>
          </a:p>
        </p:txBody>
      </p:sp>
      <p:sp>
        <p:nvSpPr>
          <p:cNvPr id="49" name="Content Placeholder 10">
            <a:extLst>
              <a:ext uri="{FF2B5EF4-FFF2-40B4-BE49-F238E27FC236}">
                <a16:creationId xmlns:a16="http://schemas.microsoft.com/office/drawing/2014/main" id="{98AEBDD4-0561-4046-8D65-3D7EEC74F40D}"/>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Sequence-to-sequence (seq2seq) models capture </a:t>
            </a:r>
            <a:r>
              <a:rPr lang="en-US" i="1" dirty="0"/>
              <a:t>long-range dependencies</a:t>
            </a:r>
            <a:r>
              <a:rPr lang="en-US" dirty="0"/>
              <a:t> in languages, e.g., gender agreements; syntax structures; etc., and produce much more fluent translations</a:t>
            </a:r>
          </a:p>
        </p:txBody>
      </p:sp>
      <p:cxnSp>
        <p:nvCxnSpPr>
          <p:cNvPr id="66" name="Connecteur en arc 13">
            <a:extLst>
              <a:ext uri="{FF2B5EF4-FFF2-40B4-BE49-F238E27FC236}">
                <a16:creationId xmlns:a16="http://schemas.microsoft.com/office/drawing/2014/main" id="{6B81AECF-854A-4CA4-B486-EEEB105A45AD}"/>
              </a:ext>
            </a:extLst>
          </p:cNvPr>
          <p:cNvCxnSpPr>
            <a:cxnSpLocks/>
            <a:stCxn id="27" idx="2"/>
            <a:endCxn id="27" idx="1"/>
          </p:cNvCxnSpPr>
          <p:nvPr/>
        </p:nvCxnSpPr>
        <p:spPr>
          <a:xfrm rot="5400000" flipH="1">
            <a:off x="3769659" y="2446496"/>
            <a:ext cx="267875" cy="519114"/>
          </a:xfrm>
          <a:prstGeom prst="curvedConnector4">
            <a:avLst>
              <a:gd name="adj1" fmla="val -85338"/>
              <a:gd name="adj2" fmla="val 1440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Slide Number Placeholder 1">
            <a:extLst>
              <a:ext uri="{FF2B5EF4-FFF2-40B4-BE49-F238E27FC236}">
                <a16:creationId xmlns:a16="http://schemas.microsoft.com/office/drawing/2014/main" id="{F0D29746-5C8C-4A7F-B73F-E7C3232832C1}"/>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22</a:t>
            </a:fld>
            <a:endParaRPr lang="es-ES" dirty="0"/>
          </a:p>
        </p:txBody>
      </p:sp>
    </p:spTree>
    <p:extLst>
      <p:ext uri="{BB962C8B-B14F-4D97-AF65-F5344CB8AC3E}">
        <p14:creationId xmlns:p14="http://schemas.microsoft.com/office/powerpoint/2010/main" val="311259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3A1046-7A8F-48EF-A533-CAAE713423AA}"/>
              </a:ext>
            </a:extLst>
          </p:cNvPr>
          <p:cNvSpPr>
            <a:spLocks noGrp="1"/>
          </p:cNvSpPr>
          <p:nvPr>
            <p:ph type="sldNum" sz="quarter" idx="21"/>
          </p:nvPr>
        </p:nvSpPr>
        <p:spPr/>
        <p:txBody>
          <a:bodyPr/>
          <a:lstStyle/>
          <a:p>
            <a:fld id="{4F9AC08D-23A9-440E-BCB9-AA1E9877CC38}" type="slidenum">
              <a:rPr lang="es-ES" smtClean="0"/>
              <a:pPr/>
              <a:t>23</a:t>
            </a:fld>
            <a:endParaRPr lang="es-ES" dirty="0"/>
          </a:p>
        </p:txBody>
      </p:sp>
      <p:pic>
        <p:nvPicPr>
          <p:cNvPr id="6" name="Picture 5">
            <a:extLst>
              <a:ext uri="{FF2B5EF4-FFF2-40B4-BE49-F238E27FC236}">
                <a16:creationId xmlns:a16="http://schemas.microsoft.com/office/drawing/2014/main" id="{09CF7987-654C-4654-A22A-F359AD686663}"/>
              </a:ext>
            </a:extLst>
          </p:cNvPr>
          <p:cNvPicPr>
            <a:picLocks noChangeAspect="1"/>
          </p:cNvPicPr>
          <p:nvPr/>
        </p:nvPicPr>
        <p:blipFill rotWithShape="1">
          <a:blip r:embed="rId2"/>
          <a:srcRect l="3231"/>
          <a:stretch/>
        </p:blipFill>
        <p:spPr>
          <a:xfrm>
            <a:off x="833880" y="4855665"/>
            <a:ext cx="1528872" cy="934249"/>
          </a:xfrm>
          <a:prstGeom prst="rect">
            <a:avLst/>
          </a:prstGeom>
          <a:ln>
            <a:noFill/>
          </a:ln>
          <a:effectLst>
            <a:softEdge rad="112500"/>
          </a:effectLst>
        </p:spPr>
      </p:pic>
      <p:grpSp>
        <p:nvGrpSpPr>
          <p:cNvPr id="2" name="Group 1">
            <a:extLst>
              <a:ext uri="{FF2B5EF4-FFF2-40B4-BE49-F238E27FC236}">
                <a16:creationId xmlns:a16="http://schemas.microsoft.com/office/drawing/2014/main" id="{4825A594-C14C-434A-8133-C1DC01560C2A}"/>
              </a:ext>
            </a:extLst>
          </p:cNvPr>
          <p:cNvGrpSpPr/>
          <p:nvPr/>
        </p:nvGrpSpPr>
        <p:grpSpPr>
          <a:xfrm>
            <a:off x="635431" y="3000027"/>
            <a:ext cx="1925770" cy="906394"/>
            <a:chOff x="1014412" y="3583354"/>
            <a:chExt cx="1925770" cy="906394"/>
          </a:xfrm>
        </p:grpSpPr>
        <p:pic>
          <p:nvPicPr>
            <p:cNvPr id="8" name="Picture 2" descr="Resultado de imagen para gates foundation">
              <a:extLst>
                <a:ext uri="{FF2B5EF4-FFF2-40B4-BE49-F238E27FC236}">
                  <a16:creationId xmlns:a16="http://schemas.microsoft.com/office/drawing/2014/main" id="{5FC57684-7C11-4D11-B392-4A255904F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 y="3583354"/>
              <a:ext cx="1925770" cy="3851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a:extLst>
                <a:ext uri="{FF2B5EF4-FFF2-40B4-BE49-F238E27FC236}">
                  <a16:creationId xmlns:a16="http://schemas.microsoft.com/office/drawing/2014/main" id="{5E86A62A-B7E7-468B-A7CB-21851E6EA839}"/>
                </a:ext>
              </a:extLst>
            </p:cNvPr>
            <p:cNvPicPr>
              <a:picLocks noChangeAspect="1"/>
            </p:cNvPicPr>
            <p:nvPr/>
          </p:nvPicPr>
          <p:blipFill>
            <a:blip r:embed="rId4"/>
            <a:stretch>
              <a:fillRect/>
            </a:stretch>
          </p:blipFill>
          <p:spPr>
            <a:xfrm>
              <a:off x="1440142" y="4007077"/>
              <a:ext cx="1254418" cy="482671"/>
            </a:xfrm>
            <a:prstGeom prst="rect">
              <a:avLst/>
            </a:prstGeom>
          </p:spPr>
        </p:pic>
      </p:grpSp>
      <p:pic>
        <p:nvPicPr>
          <p:cNvPr id="12" name="Picture 2" descr="Resultado de imagen para blue cloud ventures">
            <a:extLst>
              <a:ext uri="{FF2B5EF4-FFF2-40B4-BE49-F238E27FC236}">
                <a16:creationId xmlns:a16="http://schemas.microsoft.com/office/drawing/2014/main" id="{DBC3C278-A985-40EF-95AA-FFA25461D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80" y="835924"/>
            <a:ext cx="1271004" cy="127100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DCB6368E-C8FF-40F0-83B1-E22B1543F3F0}"/>
              </a:ext>
            </a:extLst>
          </p:cNvPr>
          <p:cNvSpPr txBox="1"/>
          <p:nvPr/>
        </p:nvSpPr>
        <p:spPr>
          <a:xfrm>
            <a:off x="3046945" y="744606"/>
            <a:ext cx="8459257" cy="1046440"/>
          </a:xfrm>
          <a:prstGeom prst="rect">
            <a:avLst/>
          </a:prstGeom>
        </p:spPr>
        <p:txBody>
          <a:bodyPr vert="horz" wrap="square" lIns="0" tIns="0" rIns="0" bIns="0" rtlCol="0" anchor="ctr">
            <a:spAutoFit/>
          </a:bodyPr>
          <a:lstStyle/>
          <a:p>
            <a:pPr algn="l"/>
            <a:r>
              <a:rPr lang="en-US" sz="2000" b="1" i="1" dirty="0">
                <a:solidFill>
                  <a:schemeClr val="bg2">
                    <a:lumMod val="50000"/>
                  </a:schemeClr>
                </a:solidFill>
              </a:rPr>
              <a:t>Blue Cloud Ventures</a:t>
            </a:r>
          </a:p>
          <a:p>
            <a:r>
              <a:rPr lang="en-US" sz="1600" dirty="0"/>
              <a:t>Blue Cloud Ventures is a venture capital firm based in NYC that focuses on the SaaS sector. They invest during the growth stage after companies are making $10 million or more in revenue. In the last 6 years they have invested in 26 software companies</a:t>
            </a:r>
          </a:p>
        </p:txBody>
      </p:sp>
      <p:sp>
        <p:nvSpPr>
          <p:cNvPr id="14" name="TextBox 13">
            <a:extLst>
              <a:ext uri="{FF2B5EF4-FFF2-40B4-BE49-F238E27FC236}">
                <a16:creationId xmlns:a16="http://schemas.microsoft.com/office/drawing/2014/main" id="{E949D8E7-4CD8-4487-BC77-CCD6FF6DBA47}"/>
              </a:ext>
            </a:extLst>
          </p:cNvPr>
          <p:cNvSpPr txBox="1"/>
          <p:nvPr/>
        </p:nvSpPr>
        <p:spPr>
          <a:xfrm>
            <a:off x="3046945" y="2680975"/>
            <a:ext cx="8532888" cy="1292662"/>
          </a:xfrm>
          <a:prstGeom prst="rect">
            <a:avLst/>
          </a:prstGeom>
        </p:spPr>
        <p:txBody>
          <a:bodyPr vert="horz" wrap="square" lIns="0" tIns="0" rIns="0" bIns="0" rtlCol="0" anchor="ctr">
            <a:spAutoFit/>
          </a:bodyPr>
          <a:lstStyle/>
          <a:p>
            <a:pPr algn="l"/>
            <a:r>
              <a:rPr lang="en-US" sz="2000" b="1" i="1" dirty="0" err="1">
                <a:solidFill>
                  <a:schemeClr val="bg2">
                    <a:lumMod val="50000"/>
                  </a:schemeClr>
                </a:solidFill>
              </a:rPr>
              <a:t>totoGEO</a:t>
            </a:r>
            <a:endParaRPr lang="en-US" sz="2000" b="1" i="1" dirty="0">
              <a:solidFill>
                <a:schemeClr val="bg2">
                  <a:lumMod val="50000"/>
                </a:schemeClr>
              </a:solidFill>
            </a:endParaRPr>
          </a:p>
          <a:p>
            <a:r>
              <a:rPr lang="en-US" sz="1600" dirty="0" err="1"/>
              <a:t>totoGeo</a:t>
            </a:r>
            <a:r>
              <a:rPr lang="en-US" sz="1600" dirty="0"/>
              <a:t> is a project funded by the Bill and Melinda Gates Foundation in collaboration with INSEAD experts, using automated algorithmic authoring. </a:t>
            </a:r>
            <a:r>
              <a:rPr lang="en-US" sz="1600" dirty="0" err="1"/>
              <a:t>totoGEO</a:t>
            </a:r>
            <a:r>
              <a:rPr lang="en-US" sz="1600" dirty="0"/>
              <a:t> aims to produce and deliver educational content to as many people as possible by developing accurate translation methods which impact lesser known languages for which traditional methods are not available</a:t>
            </a:r>
          </a:p>
        </p:txBody>
      </p:sp>
      <p:sp>
        <p:nvSpPr>
          <p:cNvPr id="15" name="TextBox 14">
            <a:extLst>
              <a:ext uri="{FF2B5EF4-FFF2-40B4-BE49-F238E27FC236}">
                <a16:creationId xmlns:a16="http://schemas.microsoft.com/office/drawing/2014/main" id="{B72A84B8-1DD6-49E6-B3E2-4422D364ED22}"/>
              </a:ext>
            </a:extLst>
          </p:cNvPr>
          <p:cNvSpPr txBox="1"/>
          <p:nvPr/>
        </p:nvSpPr>
        <p:spPr>
          <a:xfrm>
            <a:off x="3066075" y="4697622"/>
            <a:ext cx="8264007" cy="1292662"/>
          </a:xfrm>
          <a:prstGeom prst="rect">
            <a:avLst/>
          </a:prstGeom>
        </p:spPr>
        <p:txBody>
          <a:bodyPr vert="horz" wrap="square" lIns="0" tIns="0" rIns="0" bIns="0" rtlCol="0">
            <a:spAutoFit/>
          </a:bodyPr>
          <a:lstStyle/>
          <a:p>
            <a:pPr algn="l"/>
            <a:r>
              <a:rPr lang="en-US" sz="2000" b="1" i="1" dirty="0">
                <a:solidFill>
                  <a:schemeClr val="bg2">
                    <a:lumMod val="50000"/>
                  </a:schemeClr>
                </a:solidFill>
              </a:rPr>
              <a:t>IAS</a:t>
            </a:r>
          </a:p>
          <a:p>
            <a:r>
              <a:rPr lang="en-US" sz="1600" dirty="0"/>
              <a:t>IAS Corp is a Global Export Marketing Services company specialized in food retail. They have a portfolio of 50 US brands and 75 international importers in 58 overseas global markets. Their added value is in the adaptation of the American product to overseas market (regulation, labelling)</a:t>
            </a:r>
          </a:p>
        </p:txBody>
      </p:sp>
      <p:cxnSp>
        <p:nvCxnSpPr>
          <p:cNvPr id="16" name="Straight Connector 15">
            <a:extLst>
              <a:ext uri="{FF2B5EF4-FFF2-40B4-BE49-F238E27FC236}">
                <a16:creationId xmlns:a16="http://schemas.microsoft.com/office/drawing/2014/main" id="{1AD3E185-6A00-4619-8D76-7ABB9FE34D91}"/>
              </a:ext>
            </a:extLst>
          </p:cNvPr>
          <p:cNvCxnSpPr>
            <a:cxnSpLocks/>
          </p:cNvCxnSpPr>
          <p:nvPr/>
        </p:nvCxnSpPr>
        <p:spPr>
          <a:xfrm>
            <a:off x="3046945" y="2284534"/>
            <a:ext cx="828313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BB246C-9A46-4B48-B872-C9DEAF079C81}"/>
              </a:ext>
            </a:extLst>
          </p:cNvPr>
          <p:cNvCxnSpPr>
            <a:cxnSpLocks/>
          </p:cNvCxnSpPr>
          <p:nvPr/>
        </p:nvCxnSpPr>
        <p:spPr>
          <a:xfrm>
            <a:off x="3046945" y="4350512"/>
            <a:ext cx="828313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AF256E5-8B9D-4ACA-A0C7-0F6043698263}"/>
              </a:ext>
            </a:extLst>
          </p:cNvPr>
          <p:cNvSpPr/>
          <p:nvPr/>
        </p:nvSpPr>
        <p:spPr>
          <a:xfrm>
            <a:off x="548640" y="328604"/>
            <a:ext cx="11073271" cy="1859201"/>
          </a:xfrm>
          <a:prstGeom prst="roundRect">
            <a:avLst>
              <a:gd name="adj" fmla="val 4093"/>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Rectangle: Rounded Corners 19">
            <a:extLst>
              <a:ext uri="{FF2B5EF4-FFF2-40B4-BE49-F238E27FC236}">
                <a16:creationId xmlns:a16="http://schemas.microsoft.com/office/drawing/2014/main" id="{8CC15880-FDA3-4007-8378-D44C49EA9FFE}"/>
              </a:ext>
            </a:extLst>
          </p:cNvPr>
          <p:cNvSpPr/>
          <p:nvPr/>
        </p:nvSpPr>
        <p:spPr>
          <a:xfrm>
            <a:off x="506562" y="2483803"/>
            <a:ext cx="11073271" cy="1859201"/>
          </a:xfrm>
          <a:prstGeom prst="roundRect">
            <a:avLst>
              <a:gd name="adj" fmla="val 4093"/>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11181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724C9584-D293-4EFD-84E8-D8D97512255E}"/>
              </a:ext>
            </a:extLst>
          </p:cNvPr>
          <p:cNvCxnSpPr>
            <a:cxnSpLocks/>
            <a:stCxn id="19" idx="4"/>
          </p:cNvCxnSpPr>
          <p:nvPr/>
        </p:nvCxnSpPr>
        <p:spPr>
          <a:xfrm>
            <a:off x="5688767" y="2456332"/>
            <a:ext cx="0" cy="24902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10242" name="Picture 2" descr="Imagen relacionada">
            <a:extLst>
              <a:ext uri="{FF2B5EF4-FFF2-40B4-BE49-F238E27FC236}">
                <a16:creationId xmlns:a16="http://schemas.microsoft.com/office/drawing/2014/main" id="{0016F7DB-84A1-4A01-A66F-13D1607D8349}"/>
              </a:ext>
            </a:extLst>
          </p:cNvPr>
          <p:cNvPicPr>
            <a:picLocks noChangeAspect="1" noChangeArrowheads="1"/>
          </p:cNvPicPr>
          <p:nvPr/>
        </p:nvPicPr>
        <p:blipFill>
          <a:blip r:embed="rId2">
            <a:duotone>
              <a:srgbClr val="5AA2AE">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88104" y="2517364"/>
            <a:ext cx="923244" cy="923244"/>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E5D2BA5-C4B8-4FAB-8DF1-3B97A08E1B04}"/>
              </a:ext>
            </a:extLst>
          </p:cNvPr>
          <p:cNvSpPr/>
          <p:nvPr/>
        </p:nvSpPr>
        <p:spPr>
          <a:xfrm>
            <a:off x="1844483" y="2818284"/>
            <a:ext cx="1967754" cy="3378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Arrow: Pentagon 20">
            <a:extLst>
              <a:ext uri="{FF2B5EF4-FFF2-40B4-BE49-F238E27FC236}">
                <a16:creationId xmlns:a16="http://schemas.microsoft.com/office/drawing/2014/main" id="{311AE5C6-0977-4D95-83F3-687CA40EB6B3}"/>
              </a:ext>
            </a:extLst>
          </p:cNvPr>
          <p:cNvSpPr/>
          <p:nvPr/>
        </p:nvSpPr>
        <p:spPr>
          <a:xfrm rot="5400000">
            <a:off x="2776697" y="2628943"/>
            <a:ext cx="516157" cy="453475"/>
          </a:xfrm>
          <a:prstGeom prst="homePlate">
            <a:avLst>
              <a:gd name="adj" fmla="val 213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Number Placeholder 1">
            <a:extLst>
              <a:ext uri="{FF2B5EF4-FFF2-40B4-BE49-F238E27FC236}">
                <a16:creationId xmlns:a16="http://schemas.microsoft.com/office/drawing/2014/main" id="{0000C8A6-0F4C-486A-BC10-EACD1AE74692}"/>
              </a:ext>
            </a:extLst>
          </p:cNvPr>
          <p:cNvSpPr>
            <a:spLocks noGrp="1"/>
          </p:cNvSpPr>
          <p:nvPr>
            <p:ph type="sldNum" sz="quarter" idx="17"/>
          </p:nvPr>
        </p:nvSpPr>
        <p:spPr/>
        <p:txBody>
          <a:bodyPr/>
          <a:lstStyle/>
          <a:p>
            <a:fld id="{4F9AC08D-23A9-440E-BCB9-AA1E9877CC38}" type="slidenum">
              <a:rPr lang="es-ES" smtClean="0"/>
              <a:pPr/>
              <a:t>24</a:t>
            </a:fld>
            <a:endParaRPr lang="es-ES"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IAS main business model consists on processing finished    products so that they comply with export regulations</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Our </a:t>
            </a:r>
          </a:p>
        </p:txBody>
      </p:sp>
      <p:pic>
        <p:nvPicPr>
          <p:cNvPr id="5" name="Picture 4">
            <a:extLst>
              <a:ext uri="{FF2B5EF4-FFF2-40B4-BE49-F238E27FC236}">
                <a16:creationId xmlns:a16="http://schemas.microsoft.com/office/drawing/2014/main" id="{D3F70D08-2B75-461D-98F9-DD58C46FB14B}"/>
              </a:ext>
            </a:extLst>
          </p:cNvPr>
          <p:cNvPicPr>
            <a:picLocks noChangeAspect="1"/>
          </p:cNvPicPr>
          <p:nvPr/>
        </p:nvPicPr>
        <p:blipFill rotWithShape="1">
          <a:blip r:embed="rId3"/>
          <a:srcRect l="3231"/>
          <a:stretch/>
        </p:blipFill>
        <p:spPr>
          <a:xfrm>
            <a:off x="10543211" y="48746"/>
            <a:ext cx="1528872" cy="934249"/>
          </a:xfrm>
          <a:prstGeom prst="rect">
            <a:avLst/>
          </a:prstGeom>
          <a:ln>
            <a:noFill/>
          </a:ln>
          <a:effectLst>
            <a:softEdge rad="112500"/>
          </a:effectLst>
        </p:spPr>
      </p:pic>
      <p:pic>
        <p:nvPicPr>
          <p:cNvPr id="10244" name="Picture 4" descr="Imagen relacionada">
            <a:extLst>
              <a:ext uri="{FF2B5EF4-FFF2-40B4-BE49-F238E27FC236}">
                <a16:creationId xmlns:a16="http://schemas.microsoft.com/office/drawing/2014/main" id="{957C8E32-F485-498D-845F-943CA89D305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25824" y="2243419"/>
            <a:ext cx="597941" cy="5979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n relacionada">
            <a:extLst>
              <a:ext uri="{FF2B5EF4-FFF2-40B4-BE49-F238E27FC236}">
                <a16:creationId xmlns:a16="http://schemas.microsoft.com/office/drawing/2014/main" id="{D95AC12A-2207-45D1-8567-A2605A7C5BF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545" y="2522245"/>
            <a:ext cx="923244" cy="92324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n relacionada">
            <a:extLst>
              <a:ext uri="{FF2B5EF4-FFF2-40B4-BE49-F238E27FC236}">
                <a16:creationId xmlns:a16="http://schemas.microsoft.com/office/drawing/2014/main" id="{A63A341C-BEAC-4FF7-B611-8B376E8684C8}"/>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7902" y="2063529"/>
            <a:ext cx="299443" cy="299443"/>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ircular 3">
            <a:extLst>
              <a:ext uri="{FF2B5EF4-FFF2-40B4-BE49-F238E27FC236}">
                <a16:creationId xmlns:a16="http://schemas.microsoft.com/office/drawing/2014/main" id="{7AD44A1F-A86A-4584-9F58-C5E9621D636F}"/>
              </a:ext>
            </a:extLst>
          </p:cNvPr>
          <p:cNvSpPr/>
          <p:nvPr/>
        </p:nvSpPr>
        <p:spPr>
          <a:xfrm rot="1909266">
            <a:off x="2770024" y="2236275"/>
            <a:ext cx="474643" cy="474643"/>
          </a:xfrm>
          <a:prstGeom prst="circularArrow">
            <a:avLst>
              <a:gd name="adj1" fmla="val 12500"/>
              <a:gd name="adj2" fmla="val 1142319"/>
              <a:gd name="adj3" fmla="val 20457681"/>
              <a:gd name="adj4" fmla="val 14845264"/>
              <a:gd name="adj5" fmla="val 12500"/>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11268" name="Picture 4" descr="Resultado de imagen para paperwork icon">
            <a:extLst>
              <a:ext uri="{FF2B5EF4-FFF2-40B4-BE49-F238E27FC236}">
                <a16:creationId xmlns:a16="http://schemas.microsoft.com/office/drawing/2014/main" id="{E1FC6830-7707-4978-865E-F44B5B5BEBEA}"/>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3290" y="3196252"/>
            <a:ext cx="373067" cy="3730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8B86BF3-1321-479B-88F0-29652AAF7B44}"/>
              </a:ext>
            </a:extLst>
          </p:cNvPr>
          <p:cNvSpPr/>
          <p:nvPr/>
        </p:nvSpPr>
        <p:spPr>
          <a:xfrm>
            <a:off x="5682882" y="5496650"/>
            <a:ext cx="6081469" cy="892203"/>
          </a:xfrm>
          <a:prstGeom prst="rect">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PENDING By correctly assigning costs to each product, IAS will be able to prioritize client orders, pass on low margin opportunities and identify process improvement opportunities</a:t>
            </a:r>
          </a:p>
        </p:txBody>
      </p:sp>
      <p:pic>
        <p:nvPicPr>
          <p:cNvPr id="11270" name="Picture 6" descr="https://images-na.ssl-images-amazon.com/images/I/61oT0XYQdOL._SL1300_.jpg">
            <a:extLst>
              <a:ext uri="{FF2B5EF4-FFF2-40B4-BE49-F238E27FC236}">
                <a16:creationId xmlns:a16="http://schemas.microsoft.com/office/drawing/2014/main" id="{E8FE3CA5-41E6-4A19-B09B-8DCA1A991B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3996" y="2952796"/>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n relacionada">
            <a:extLst>
              <a:ext uri="{FF2B5EF4-FFF2-40B4-BE49-F238E27FC236}">
                <a16:creationId xmlns:a16="http://schemas.microsoft.com/office/drawing/2014/main" id="{2D91CA4F-AB4F-4811-8C25-C74365376FC0}"/>
              </a:ext>
            </a:extLst>
          </p:cNvPr>
          <p:cNvPicPr>
            <a:picLocks noChangeAspect="1" noChangeArrowheads="1"/>
          </p:cNvPicPr>
          <p:nvPr/>
        </p:nvPicPr>
        <p:blipFill>
          <a:blip r:embed="rId9">
            <a:duotone>
              <a:srgbClr val="5AA2AE">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36189" y="2550341"/>
            <a:ext cx="597941" cy="59794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EFB99BA-BBB3-4D42-87D4-B9C0E01F8A94}"/>
              </a:ext>
            </a:extLst>
          </p:cNvPr>
          <p:cNvSpPr/>
          <p:nvPr/>
        </p:nvSpPr>
        <p:spPr>
          <a:xfrm>
            <a:off x="487680" y="4277879"/>
            <a:ext cx="2287706" cy="3378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Previous Situation</a:t>
            </a:r>
          </a:p>
        </p:txBody>
      </p:sp>
      <p:sp>
        <p:nvSpPr>
          <p:cNvPr id="23" name="Rectangle 22">
            <a:extLst>
              <a:ext uri="{FF2B5EF4-FFF2-40B4-BE49-F238E27FC236}">
                <a16:creationId xmlns:a16="http://schemas.microsoft.com/office/drawing/2014/main" id="{8D397D43-5C5A-4D89-A095-B2098BD0716B}"/>
              </a:ext>
            </a:extLst>
          </p:cNvPr>
          <p:cNvSpPr/>
          <p:nvPr/>
        </p:nvSpPr>
        <p:spPr>
          <a:xfrm>
            <a:off x="2862559" y="4277878"/>
            <a:ext cx="2286000" cy="3378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Current Situation</a:t>
            </a:r>
          </a:p>
        </p:txBody>
      </p:sp>
      <p:sp>
        <p:nvSpPr>
          <p:cNvPr id="13" name="TextBox 12">
            <a:extLst>
              <a:ext uri="{FF2B5EF4-FFF2-40B4-BE49-F238E27FC236}">
                <a16:creationId xmlns:a16="http://schemas.microsoft.com/office/drawing/2014/main" id="{8437B490-F1EE-424D-837D-EE78EF671BD4}"/>
              </a:ext>
            </a:extLst>
          </p:cNvPr>
          <p:cNvSpPr txBox="1"/>
          <p:nvPr/>
        </p:nvSpPr>
        <p:spPr>
          <a:xfrm>
            <a:off x="489387" y="1721685"/>
            <a:ext cx="1736437" cy="246221"/>
          </a:xfrm>
          <a:prstGeom prst="rect">
            <a:avLst/>
          </a:prstGeom>
        </p:spPr>
        <p:txBody>
          <a:bodyPr vert="horz" wrap="none" lIns="0" tIns="0" rIns="0" bIns="0" rtlCol="0">
            <a:spAutoFit/>
          </a:bodyPr>
          <a:lstStyle/>
          <a:p>
            <a:pPr algn="l"/>
            <a:r>
              <a:rPr lang="en-US" sz="1600" b="1" dirty="0">
                <a:solidFill>
                  <a:schemeClr val="accent1"/>
                </a:solidFill>
              </a:rPr>
              <a:t>Value Proposition</a:t>
            </a:r>
          </a:p>
        </p:txBody>
      </p:sp>
      <p:sp>
        <p:nvSpPr>
          <p:cNvPr id="25" name="TextBox 24">
            <a:extLst>
              <a:ext uri="{FF2B5EF4-FFF2-40B4-BE49-F238E27FC236}">
                <a16:creationId xmlns:a16="http://schemas.microsoft.com/office/drawing/2014/main" id="{F05B9AF8-2395-40E9-A14C-77C3B85436A4}"/>
              </a:ext>
            </a:extLst>
          </p:cNvPr>
          <p:cNvSpPr txBox="1"/>
          <p:nvPr/>
        </p:nvSpPr>
        <p:spPr>
          <a:xfrm>
            <a:off x="673300" y="3741579"/>
            <a:ext cx="4269475" cy="369332"/>
          </a:xfrm>
          <a:prstGeom prst="rect">
            <a:avLst/>
          </a:prstGeom>
        </p:spPr>
        <p:txBody>
          <a:bodyPr vert="horz" wrap="square" lIns="0" tIns="0" rIns="0" bIns="0" rtlCol="0">
            <a:spAutoFit/>
          </a:bodyPr>
          <a:lstStyle/>
          <a:p>
            <a:pPr algn="l"/>
            <a:r>
              <a:rPr lang="en-US" sz="1200" dirty="0">
                <a:solidFill>
                  <a:schemeClr val="tx1">
                    <a:lumMod val="65000"/>
                    <a:lumOff val="35000"/>
                  </a:schemeClr>
                </a:solidFill>
              </a:rPr>
              <a:t>Custom adaptation to destination market regulations and/or desired specifications</a:t>
            </a:r>
          </a:p>
        </p:txBody>
      </p:sp>
      <p:sp>
        <p:nvSpPr>
          <p:cNvPr id="26" name="TextBox 25">
            <a:extLst>
              <a:ext uri="{FF2B5EF4-FFF2-40B4-BE49-F238E27FC236}">
                <a16:creationId xmlns:a16="http://schemas.microsoft.com/office/drawing/2014/main" id="{46FD87BE-4843-43B4-B378-F3993F41DDF3}"/>
              </a:ext>
            </a:extLst>
          </p:cNvPr>
          <p:cNvSpPr txBox="1"/>
          <p:nvPr/>
        </p:nvSpPr>
        <p:spPr>
          <a:xfrm>
            <a:off x="3311754" y="2109890"/>
            <a:ext cx="1427208" cy="307777"/>
          </a:xfrm>
          <a:prstGeom prst="rect">
            <a:avLst/>
          </a:prstGeom>
        </p:spPr>
        <p:txBody>
          <a:bodyPr vert="horz" wrap="square" lIns="0" tIns="0" rIns="0" bIns="0" rtlCol="0">
            <a:spAutoFit/>
          </a:bodyPr>
          <a:lstStyle/>
          <a:p>
            <a:pPr algn="l"/>
            <a:r>
              <a:rPr lang="en-US" sz="1000" b="1" i="1" dirty="0">
                <a:solidFill>
                  <a:schemeClr val="accent2"/>
                </a:solidFill>
              </a:rPr>
              <a:t>Relabeling / Labeling / Additional Printing</a:t>
            </a:r>
          </a:p>
        </p:txBody>
      </p:sp>
      <p:sp>
        <p:nvSpPr>
          <p:cNvPr id="27" name="TextBox 26">
            <a:extLst>
              <a:ext uri="{FF2B5EF4-FFF2-40B4-BE49-F238E27FC236}">
                <a16:creationId xmlns:a16="http://schemas.microsoft.com/office/drawing/2014/main" id="{6537EEAF-9643-40C9-99E5-F90586084B08}"/>
              </a:ext>
            </a:extLst>
          </p:cNvPr>
          <p:cNvSpPr txBox="1"/>
          <p:nvPr/>
        </p:nvSpPr>
        <p:spPr>
          <a:xfrm>
            <a:off x="2519485" y="3261769"/>
            <a:ext cx="1292752" cy="276999"/>
          </a:xfrm>
          <a:prstGeom prst="rect">
            <a:avLst/>
          </a:prstGeom>
        </p:spPr>
        <p:txBody>
          <a:bodyPr vert="horz" wrap="square" lIns="0" tIns="0" rIns="0" bIns="0" rtlCol="0">
            <a:spAutoFit/>
          </a:bodyPr>
          <a:lstStyle/>
          <a:p>
            <a:pPr algn="l"/>
            <a:r>
              <a:rPr lang="en-US" sz="900" b="1" i="1" dirty="0">
                <a:solidFill>
                  <a:schemeClr val="accent2"/>
                </a:solidFill>
              </a:rPr>
              <a:t>Regulatory Conditions Handling</a:t>
            </a:r>
          </a:p>
        </p:txBody>
      </p:sp>
      <p:cxnSp>
        <p:nvCxnSpPr>
          <p:cNvPr id="28" name="Straight Connector 27">
            <a:extLst>
              <a:ext uri="{FF2B5EF4-FFF2-40B4-BE49-F238E27FC236}">
                <a16:creationId xmlns:a16="http://schemas.microsoft.com/office/drawing/2014/main" id="{DA3DD9F3-5FAD-46B7-932E-D6DF26BEA3A4}"/>
              </a:ext>
            </a:extLst>
          </p:cNvPr>
          <p:cNvCxnSpPr>
            <a:cxnSpLocks/>
          </p:cNvCxnSpPr>
          <p:nvPr/>
        </p:nvCxnSpPr>
        <p:spPr>
          <a:xfrm flipV="1">
            <a:off x="5318985" y="1721684"/>
            <a:ext cx="0" cy="487140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738F4CC-897A-4D21-8E6B-06512CE046E4}"/>
              </a:ext>
            </a:extLst>
          </p:cNvPr>
          <p:cNvSpPr txBox="1"/>
          <p:nvPr/>
        </p:nvSpPr>
        <p:spPr>
          <a:xfrm>
            <a:off x="5531601" y="1721684"/>
            <a:ext cx="1518044" cy="246221"/>
          </a:xfrm>
          <a:prstGeom prst="rect">
            <a:avLst/>
          </a:prstGeom>
        </p:spPr>
        <p:txBody>
          <a:bodyPr vert="horz" wrap="none" lIns="0" tIns="0" rIns="0" bIns="0" rtlCol="0">
            <a:spAutoFit/>
          </a:bodyPr>
          <a:lstStyle/>
          <a:p>
            <a:pPr algn="l"/>
            <a:r>
              <a:rPr lang="en-US" sz="1600" b="1" dirty="0">
                <a:solidFill>
                  <a:schemeClr val="accent1"/>
                </a:solidFill>
              </a:rPr>
              <a:t>Implementation</a:t>
            </a:r>
          </a:p>
        </p:txBody>
      </p:sp>
      <p:sp>
        <p:nvSpPr>
          <p:cNvPr id="31" name="TextBox 30">
            <a:extLst>
              <a:ext uri="{FF2B5EF4-FFF2-40B4-BE49-F238E27FC236}">
                <a16:creationId xmlns:a16="http://schemas.microsoft.com/office/drawing/2014/main" id="{4A86FDF4-7E58-4128-91FB-F2C8CC3BA107}"/>
              </a:ext>
            </a:extLst>
          </p:cNvPr>
          <p:cNvSpPr txBox="1"/>
          <p:nvPr/>
        </p:nvSpPr>
        <p:spPr>
          <a:xfrm>
            <a:off x="487680" y="4777621"/>
            <a:ext cx="2287468" cy="1107996"/>
          </a:xfrm>
          <a:prstGeom prst="rect">
            <a:avLst/>
          </a:prstGeom>
        </p:spPr>
        <p:txBody>
          <a:bodyPr vert="horz" wrap="square" lIns="0" tIns="0" rIns="0" bIns="0" rtlCol="0">
            <a:spAutoFit/>
          </a:bodyPr>
          <a:lstStyle/>
          <a:p>
            <a:pPr algn="l"/>
            <a:r>
              <a:rPr lang="en-US" sz="1200" dirty="0"/>
              <a:t>Quotations for product processing is made on previous experience, calculations and averages taken from different categories, not taking into account specific characteristics of each process</a:t>
            </a:r>
          </a:p>
        </p:txBody>
      </p:sp>
      <p:sp>
        <p:nvSpPr>
          <p:cNvPr id="19" name="Oval 18">
            <a:extLst>
              <a:ext uri="{FF2B5EF4-FFF2-40B4-BE49-F238E27FC236}">
                <a16:creationId xmlns:a16="http://schemas.microsoft.com/office/drawing/2014/main" id="{8CB66288-28FF-440A-BE38-7DEAB34FE61E}"/>
              </a:ext>
            </a:extLst>
          </p:cNvPr>
          <p:cNvSpPr/>
          <p:nvPr/>
        </p:nvSpPr>
        <p:spPr>
          <a:xfrm>
            <a:off x="5527596" y="2133990"/>
            <a:ext cx="322342" cy="32234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p>
        </p:txBody>
      </p:sp>
      <p:sp>
        <p:nvSpPr>
          <p:cNvPr id="20" name="TextBox 19">
            <a:extLst>
              <a:ext uri="{FF2B5EF4-FFF2-40B4-BE49-F238E27FC236}">
                <a16:creationId xmlns:a16="http://schemas.microsoft.com/office/drawing/2014/main" id="{57045F5F-3D9B-4B04-9518-9C3306F66B8E}"/>
              </a:ext>
            </a:extLst>
          </p:cNvPr>
          <p:cNvSpPr txBox="1"/>
          <p:nvPr/>
        </p:nvSpPr>
        <p:spPr>
          <a:xfrm>
            <a:off x="5946280" y="2148709"/>
            <a:ext cx="3560270" cy="276999"/>
          </a:xfrm>
          <a:prstGeom prst="rect">
            <a:avLst/>
          </a:prstGeom>
        </p:spPr>
        <p:txBody>
          <a:bodyPr vert="horz" wrap="none" lIns="0" tIns="0" rIns="0" bIns="0" rtlCol="0">
            <a:spAutoFit/>
          </a:bodyPr>
          <a:lstStyle/>
          <a:p>
            <a:pPr algn="l"/>
            <a:r>
              <a:rPr lang="en-US" b="1" dirty="0">
                <a:solidFill>
                  <a:schemeClr val="accent5"/>
                </a:solidFill>
              </a:rPr>
              <a:t>Data Collection </a:t>
            </a:r>
            <a:r>
              <a:rPr lang="en-US" sz="1400" b="1" dirty="0">
                <a:solidFill>
                  <a:schemeClr val="accent5"/>
                </a:solidFill>
              </a:rPr>
              <a:t>(continuous process)</a:t>
            </a:r>
            <a:endParaRPr lang="en-US" b="1" dirty="0">
              <a:solidFill>
                <a:schemeClr val="accent5"/>
              </a:solidFill>
            </a:endParaRPr>
          </a:p>
        </p:txBody>
      </p:sp>
      <p:sp>
        <p:nvSpPr>
          <p:cNvPr id="36" name="Oval 35">
            <a:extLst>
              <a:ext uri="{FF2B5EF4-FFF2-40B4-BE49-F238E27FC236}">
                <a16:creationId xmlns:a16="http://schemas.microsoft.com/office/drawing/2014/main" id="{89CFBFD7-1082-4E9A-9078-372E5BF2EEDC}"/>
              </a:ext>
            </a:extLst>
          </p:cNvPr>
          <p:cNvSpPr/>
          <p:nvPr/>
        </p:nvSpPr>
        <p:spPr>
          <a:xfrm>
            <a:off x="5531601" y="3520220"/>
            <a:ext cx="322342" cy="32234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
        <p:nvSpPr>
          <p:cNvPr id="37" name="TextBox 36">
            <a:extLst>
              <a:ext uri="{FF2B5EF4-FFF2-40B4-BE49-F238E27FC236}">
                <a16:creationId xmlns:a16="http://schemas.microsoft.com/office/drawing/2014/main" id="{F4AE0C37-671A-48F6-8EF5-6957EBBC1273}"/>
              </a:ext>
            </a:extLst>
          </p:cNvPr>
          <p:cNvSpPr txBox="1"/>
          <p:nvPr/>
        </p:nvSpPr>
        <p:spPr>
          <a:xfrm>
            <a:off x="5950285" y="3534939"/>
            <a:ext cx="4567404" cy="276999"/>
          </a:xfrm>
          <a:prstGeom prst="rect">
            <a:avLst/>
          </a:prstGeom>
        </p:spPr>
        <p:txBody>
          <a:bodyPr vert="horz" wrap="none" lIns="0" tIns="0" rIns="0" bIns="0" rtlCol="0">
            <a:spAutoFit/>
          </a:bodyPr>
          <a:lstStyle/>
          <a:p>
            <a:r>
              <a:rPr lang="en-US" b="1" dirty="0">
                <a:solidFill>
                  <a:schemeClr val="accent5"/>
                </a:solidFill>
              </a:rPr>
              <a:t>Data Analysis &amp; Actions </a:t>
            </a:r>
            <a:r>
              <a:rPr lang="en-US" sz="1400" b="1" dirty="0">
                <a:solidFill>
                  <a:schemeClr val="accent5"/>
                </a:solidFill>
              </a:rPr>
              <a:t>(continuous process) </a:t>
            </a:r>
            <a:endParaRPr lang="en-US" b="1" dirty="0">
              <a:solidFill>
                <a:schemeClr val="accent5"/>
              </a:solidFill>
            </a:endParaRPr>
          </a:p>
        </p:txBody>
      </p:sp>
      <p:sp>
        <p:nvSpPr>
          <p:cNvPr id="45" name="TextBox 44">
            <a:extLst>
              <a:ext uri="{FF2B5EF4-FFF2-40B4-BE49-F238E27FC236}">
                <a16:creationId xmlns:a16="http://schemas.microsoft.com/office/drawing/2014/main" id="{27A04291-4224-4021-B4D1-009ADF2F2495}"/>
              </a:ext>
            </a:extLst>
          </p:cNvPr>
          <p:cNvSpPr txBox="1"/>
          <p:nvPr/>
        </p:nvSpPr>
        <p:spPr>
          <a:xfrm>
            <a:off x="5939312" y="2465009"/>
            <a:ext cx="3319708" cy="923330"/>
          </a:xfrm>
          <a:prstGeom prst="rect">
            <a:avLst/>
          </a:prstGeom>
        </p:spPr>
        <p:txBody>
          <a:bodyPr vert="horz" wrap="square" lIns="0" tIns="0" rIns="0" bIns="0" rtlCol="0">
            <a:spAutoFit/>
          </a:bodyPr>
          <a:lstStyle/>
          <a:p>
            <a:pPr algn="l"/>
            <a:r>
              <a:rPr lang="en-US" sz="1200" dirty="0"/>
              <a:t>An Initial tool and methodology for collecting time and processing data across different categories was developed and is currently implemented. The gathered data is continuously being fed into a Dashboard which allows its deep analysis</a:t>
            </a:r>
          </a:p>
        </p:txBody>
      </p:sp>
      <p:sp>
        <p:nvSpPr>
          <p:cNvPr id="46" name="TextBox 45">
            <a:extLst>
              <a:ext uri="{FF2B5EF4-FFF2-40B4-BE49-F238E27FC236}">
                <a16:creationId xmlns:a16="http://schemas.microsoft.com/office/drawing/2014/main" id="{4C05BE00-EE68-4854-BC42-7E3D59DA3B61}"/>
              </a:ext>
            </a:extLst>
          </p:cNvPr>
          <p:cNvSpPr txBox="1"/>
          <p:nvPr/>
        </p:nvSpPr>
        <p:spPr>
          <a:xfrm>
            <a:off x="2862560" y="4777621"/>
            <a:ext cx="2286000" cy="1107996"/>
          </a:xfrm>
          <a:prstGeom prst="rect">
            <a:avLst/>
          </a:prstGeom>
        </p:spPr>
        <p:txBody>
          <a:bodyPr vert="horz" wrap="square" lIns="0" tIns="0" rIns="0" bIns="0" rtlCol="0">
            <a:spAutoFit/>
          </a:bodyPr>
          <a:lstStyle/>
          <a:p>
            <a:pPr algn="l"/>
            <a:r>
              <a:rPr lang="en-US" sz="1200" dirty="0"/>
              <a:t>Better understanding and direct cost understanding based on real data. This helps the sales team to make accurate quotations and the production side to improve processes</a:t>
            </a:r>
          </a:p>
        </p:txBody>
      </p:sp>
      <p:pic>
        <p:nvPicPr>
          <p:cNvPr id="42" name="Picture 41">
            <a:extLst>
              <a:ext uri="{FF2B5EF4-FFF2-40B4-BE49-F238E27FC236}">
                <a16:creationId xmlns:a16="http://schemas.microsoft.com/office/drawing/2014/main" id="{DDBF650D-1A40-4EF4-B8EF-BF6C40F92B08}"/>
              </a:ext>
            </a:extLst>
          </p:cNvPr>
          <p:cNvPicPr>
            <a:picLocks noChangeAspect="1"/>
          </p:cNvPicPr>
          <p:nvPr/>
        </p:nvPicPr>
        <p:blipFill>
          <a:blip r:embed="rId10"/>
          <a:stretch>
            <a:fillRect/>
          </a:stretch>
        </p:blipFill>
        <p:spPr>
          <a:xfrm>
            <a:off x="10218202" y="2146812"/>
            <a:ext cx="1531230" cy="717942"/>
          </a:xfrm>
          <a:prstGeom prst="rect">
            <a:avLst/>
          </a:prstGeom>
        </p:spPr>
      </p:pic>
      <p:pic>
        <p:nvPicPr>
          <p:cNvPr id="10" name="Graphic 9" descr="User">
            <a:extLst>
              <a:ext uri="{FF2B5EF4-FFF2-40B4-BE49-F238E27FC236}">
                <a16:creationId xmlns:a16="http://schemas.microsoft.com/office/drawing/2014/main" id="{050B3C1C-97C7-4216-9F00-B54EC2101A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1285" y="2943370"/>
            <a:ext cx="389964" cy="389964"/>
          </a:xfrm>
          <a:prstGeom prst="rect">
            <a:avLst/>
          </a:prstGeom>
        </p:spPr>
      </p:pic>
      <p:pic>
        <p:nvPicPr>
          <p:cNvPr id="22" name="Graphic 21" descr="Line Arrow: Clockwise curve">
            <a:extLst>
              <a:ext uri="{FF2B5EF4-FFF2-40B4-BE49-F238E27FC236}">
                <a16:creationId xmlns:a16="http://schemas.microsoft.com/office/drawing/2014/main" id="{836DA8DB-FDC1-4036-B45E-2B43614E739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0595691" y="2908681"/>
            <a:ext cx="365242" cy="365242"/>
          </a:xfrm>
          <a:prstGeom prst="rect">
            <a:avLst/>
          </a:prstGeom>
        </p:spPr>
      </p:pic>
      <p:sp>
        <p:nvSpPr>
          <p:cNvPr id="48" name="TextBox 47">
            <a:extLst>
              <a:ext uri="{FF2B5EF4-FFF2-40B4-BE49-F238E27FC236}">
                <a16:creationId xmlns:a16="http://schemas.microsoft.com/office/drawing/2014/main" id="{67D0D1BA-D8BF-4264-AF85-0AD901C8D722}"/>
              </a:ext>
            </a:extLst>
          </p:cNvPr>
          <p:cNvSpPr txBox="1"/>
          <p:nvPr/>
        </p:nvSpPr>
        <p:spPr>
          <a:xfrm>
            <a:off x="5933065" y="3888408"/>
            <a:ext cx="3319708" cy="923330"/>
          </a:xfrm>
          <a:prstGeom prst="rect">
            <a:avLst/>
          </a:prstGeom>
        </p:spPr>
        <p:txBody>
          <a:bodyPr vert="horz" wrap="square" lIns="0" tIns="0" rIns="0" bIns="0" rtlCol="0">
            <a:spAutoFit/>
          </a:bodyPr>
          <a:lstStyle/>
          <a:p>
            <a:pPr algn="l"/>
            <a:r>
              <a:rPr lang="en-US" sz="1200" dirty="0"/>
              <a:t>PENDING An Initial tool and methodology for collecting time and processing data across different categories was developed and is currently implemented. The gathered data will allow to start the full Cost Assignment process</a:t>
            </a:r>
          </a:p>
        </p:txBody>
      </p:sp>
      <p:pic>
        <p:nvPicPr>
          <p:cNvPr id="50" name="Picture 49">
            <a:extLst>
              <a:ext uri="{FF2B5EF4-FFF2-40B4-BE49-F238E27FC236}">
                <a16:creationId xmlns:a16="http://schemas.microsoft.com/office/drawing/2014/main" id="{6C9081D6-70D4-4B33-A4FD-D767CDA6D33F}"/>
              </a:ext>
            </a:extLst>
          </p:cNvPr>
          <p:cNvPicPr>
            <a:picLocks noChangeAspect="1"/>
          </p:cNvPicPr>
          <p:nvPr/>
        </p:nvPicPr>
        <p:blipFill rotWithShape="1">
          <a:blip r:embed="rId15"/>
          <a:srcRect t="553"/>
          <a:stretch/>
        </p:blipFill>
        <p:spPr>
          <a:xfrm>
            <a:off x="9639545" y="3995268"/>
            <a:ext cx="1321388" cy="73727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9" name="Picture 48">
            <a:extLst>
              <a:ext uri="{FF2B5EF4-FFF2-40B4-BE49-F238E27FC236}">
                <a16:creationId xmlns:a16="http://schemas.microsoft.com/office/drawing/2014/main" id="{38585C34-13E8-4C52-B6B2-AFD4C0D9DB7A}"/>
              </a:ext>
            </a:extLst>
          </p:cNvPr>
          <p:cNvPicPr>
            <a:picLocks noChangeAspect="1"/>
          </p:cNvPicPr>
          <p:nvPr/>
        </p:nvPicPr>
        <p:blipFill>
          <a:blip r:embed="rId16"/>
          <a:stretch>
            <a:fillRect/>
          </a:stretch>
        </p:blipFill>
        <p:spPr>
          <a:xfrm>
            <a:off x="10543211" y="4463848"/>
            <a:ext cx="1324491" cy="74541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8" name="Graphic 17" descr="Thumbs up sign">
            <a:extLst>
              <a:ext uri="{FF2B5EF4-FFF2-40B4-BE49-F238E27FC236}">
                <a16:creationId xmlns:a16="http://schemas.microsoft.com/office/drawing/2014/main" id="{056AAB51-CA7E-4300-A463-C1C690540F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22623" y="5789503"/>
            <a:ext cx="483747" cy="483747"/>
          </a:xfrm>
          <a:prstGeom prst="rect">
            <a:avLst/>
          </a:prstGeom>
        </p:spPr>
      </p:pic>
    </p:spTree>
    <p:extLst>
      <p:ext uri="{BB962C8B-B14F-4D97-AF65-F5344CB8AC3E}">
        <p14:creationId xmlns:p14="http://schemas.microsoft.com/office/powerpoint/2010/main" val="362460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B9DAA09-DB10-4F11-9A2A-F96ACF1B5347}"/>
              </a:ext>
            </a:extLst>
          </p:cNvPr>
          <p:cNvSpPr/>
          <p:nvPr/>
        </p:nvSpPr>
        <p:spPr>
          <a:xfrm>
            <a:off x="4061037" y="5495378"/>
            <a:ext cx="7883671" cy="91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Rectangle 1">
            <a:extLst>
              <a:ext uri="{FF2B5EF4-FFF2-40B4-BE49-F238E27FC236}">
                <a16:creationId xmlns:a16="http://schemas.microsoft.com/office/drawing/2014/main" id="{42F8D95B-03EE-4E36-8FEF-5C89E49B9FAF}"/>
              </a:ext>
            </a:extLst>
          </p:cNvPr>
          <p:cNvSpPr/>
          <p:nvPr/>
        </p:nvSpPr>
        <p:spPr>
          <a:xfrm>
            <a:off x="1293962" y="2894101"/>
            <a:ext cx="415144" cy="965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3" name="Arrow: Pentagon 112">
            <a:extLst>
              <a:ext uri="{FF2B5EF4-FFF2-40B4-BE49-F238E27FC236}">
                <a16:creationId xmlns:a16="http://schemas.microsoft.com/office/drawing/2014/main" id="{7E9281F9-F56B-42B5-B603-56A4694F3EDE}"/>
              </a:ext>
            </a:extLst>
          </p:cNvPr>
          <p:cNvSpPr/>
          <p:nvPr/>
        </p:nvSpPr>
        <p:spPr>
          <a:xfrm>
            <a:off x="314663" y="3955062"/>
            <a:ext cx="702458" cy="2259667"/>
          </a:xfrm>
          <a:prstGeom prst="homePlate">
            <a:avLst>
              <a:gd name="adj" fmla="val 2543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Arrow: Pentagon 19">
            <a:extLst>
              <a:ext uri="{FF2B5EF4-FFF2-40B4-BE49-F238E27FC236}">
                <a16:creationId xmlns:a16="http://schemas.microsoft.com/office/drawing/2014/main" id="{B4717F9F-B362-40BE-9B7E-4D36F8AADC4A}"/>
              </a:ext>
            </a:extLst>
          </p:cNvPr>
          <p:cNvSpPr/>
          <p:nvPr/>
        </p:nvSpPr>
        <p:spPr>
          <a:xfrm>
            <a:off x="310551" y="1831364"/>
            <a:ext cx="702458" cy="1889495"/>
          </a:xfrm>
          <a:prstGeom prst="homePlate">
            <a:avLst>
              <a:gd name="adj" fmla="val 2543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5" name="Picture 4">
            <a:extLst>
              <a:ext uri="{FF2B5EF4-FFF2-40B4-BE49-F238E27FC236}">
                <a16:creationId xmlns:a16="http://schemas.microsoft.com/office/drawing/2014/main" id="{D3F70D08-2B75-461D-98F9-DD58C46FB14B}"/>
              </a:ext>
            </a:extLst>
          </p:cNvPr>
          <p:cNvPicPr>
            <a:picLocks noChangeAspect="1"/>
          </p:cNvPicPr>
          <p:nvPr/>
        </p:nvPicPr>
        <p:blipFill rotWithShape="1">
          <a:blip r:embed="rId2"/>
          <a:srcRect l="3231"/>
          <a:stretch/>
        </p:blipFill>
        <p:spPr>
          <a:xfrm>
            <a:off x="10543211" y="48746"/>
            <a:ext cx="1528872" cy="934249"/>
          </a:xfrm>
          <a:prstGeom prst="rect">
            <a:avLst/>
          </a:prstGeom>
          <a:ln>
            <a:noFill/>
          </a:ln>
          <a:effectLst>
            <a:softEdge rad="112500"/>
          </a:effectLst>
        </p:spPr>
      </p:pic>
      <p:pic>
        <p:nvPicPr>
          <p:cNvPr id="3" name="Content Placeholder 2" descr="Computer">
            <a:extLst>
              <a:ext uri="{FF2B5EF4-FFF2-40B4-BE49-F238E27FC236}">
                <a16:creationId xmlns:a16="http://schemas.microsoft.com/office/drawing/2014/main" id="{C5C7485C-7084-4B91-93B1-934DE0FDB89D}"/>
              </a:ext>
            </a:extLst>
          </p:cNvPr>
          <p:cNvPicPr>
            <a:picLocks noGrp="1" noChangeAspect="1"/>
          </p:cNvPicPr>
          <p:nvPr>
            <p:ph sz="quarter" idx="23"/>
          </p:nvPr>
        </p:nvPicPr>
        <p:blipFill>
          <a:blip r:embed="rId3">
            <a:extLst>
              <a:ext uri="{96DAC541-7B7A-43D3-8B79-37D633B846F1}">
                <asvg:svgBlip xmlns:asvg="http://schemas.microsoft.com/office/drawing/2016/SVG/main" r:embed="rId4"/>
              </a:ext>
            </a:extLst>
          </a:blip>
          <a:stretch>
            <a:fillRect/>
          </a:stretch>
        </p:blipFill>
        <p:spPr>
          <a:xfrm>
            <a:off x="1390852" y="4080171"/>
            <a:ext cx="430481" cy="430481"/>
          </a:xfrm>
        </p:spPr>
      </p:pic>
      <p:sp>
        <p:nvSpPr>
          <p:cNvPr id="11366" name="Title 11365">
            <a:extLst>
              <a:ext uri="{FF2B5EF4-FFF2-40B4-BE49-F238E27FC236}">
                <a16:creationId xmlns:a16="http://schemas.microsoft.com/office/drawing/2014/main" id="{9CC09D84-D99D-41AB-BD08-BFD492AC171D}"/>
              </a:ext>
            </a:extLst>
          </p:cNvPr>
          <p:cNvSpPr>
            <a:spLocks noGrp="1"/>
          </p:cNvSpPr>
          <p:nvPr>
            <p:ph type="title"/>
          </p:nvPr>
        </p:nvSpPr>
        <p:spPr/>
        <p:txBody>
          <a:bodyPr/>
          <a:lstStyle/>
          <a:p>
            <a:r>
              <a:rPr lang="en-US" dirty="0"/>
              <a:t>We developed a VBA tool for collecting data that has been implemented in the company’s production lines</a:t>
            </a:r>
          </a:p>
        </p:txBody>
      </p:sp>
      <p:pic>
        <p:nvPicPr>
          <p:cNvPr id="6" name="Graphic 5" descr="Laptop">
            <a:extLst>
              <a:ext uri="{FF2B5EF4-FFF2-40B4-BE49-F238E27FC236}">
                <a16:creationId xmlns:a16="http://schemas.microsoft.com/office/drawing/2014/main" id="{6246FD9F-E73D-4A2A-9C7F-EA20C82D8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2235" y="4106119"/>
            <a:ext cx="378126" cy="378126"/>
          </a:xfrm>
          <a:prstGeom prst="rect">
            <a:avLst/>
          </a:prstGeom>
        </p:spPr>
      </p:pic>
      <p:pic>
        <p:nvPicPr>
          <p:cNvPr id="10246" name="Picture 6" descr="Imagen relacionada">
            <a:extLst>
              <a:ext uri="{FF2B5EF4-FFF2-40B4-BE49-F238E27FC236}">
                <a16:creationId xmlns:a16="http://schemas.microsoft.com/office/drawing/2014/main" id="{7F6A7A38-6778-4E74-AB77-568AE093EFAA}"/>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1416" y="1889595"/>
            <a:ext cx="415144" cy="41514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Gears">
            <a:extLst>
              <a:ext uri="{FF2B5EF4-FFF2-40B4-BE49-F238E27FC236}">
                <a16:creationId xmlns:a16="http://schemas.microsoft.com/office/drawing/2014/main" id="{32AA4007-29BC-4336-8B86-8FBC149B82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331" y="4544369"/>
            <a:ext cx="530648" cy="530648"/>
          </a:xfrm>
          <a:prstGeom prst="rect">
            <a:avLst/>
          </a:prstGeom>
        </p:spPr>
      </p:pic>
      <p:pic>
        <p:nvPicPr>
          <p:cNvPr id="29" name="Picture 6" descr="Imagen relacionada">
            <a:extLst>
              <a:ext uri="{FF2B5EF4-FFF2-40B4-BE49-F238E27FC236}">
                <a16:creationId xmlns:a16="http://schemas.microsoft.com/office/drawing/2014/main" id="{0277D13A-04AB-40C2-B7B2-167F4F810342}"/>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5443" y="4192732"/>
            <a:ext cx="223998" cy="22399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FE4F9D5-1AAE-4E91-8107-D46CB53C51FC}"/>
              </a:ext>
            </a:extLst>
          </p:cNvPr>
          <p:cNvSpPr txBox="1"/>
          <p:nvPr/>
        </p:nvSpPr>
        <p:spPr>
          <a:xfrm>
            <a:off x="1275813" y="5648590"/>
            <a:ext cx="2657124" cy="138499"/>
          </a:xfrm>
          <a:prstGeom prst="rect">
            <a:avLst/>
          </a:prstGeom>
        </p:spPr>
        <p:txBody>
          <a:bodyPr vert="horz" wrap="square" lIns="0" tIns="0" rIns="0" bIns="0" rtlCol="0">
            <a:spAutoFit/>
          </a:bodyPr>
          <a:lstStyle/>
          <a:p>
            <a:pPr algn="l"/>
            <a:r>
              <a:rPr lang="en-US" sz="900" b="1" dirty="0">
                <a:solidFill>
                  <a:schemeClr val="accent2"/>
                </a:solidFill>
              </a:rPr>
              <a:t>MM_DD_YY_PRODLINE#__HH_DD.xls</a:t>
            </a:r>
          </a:p>
        </p:txBody>
      </p:sp>
      <p:sp>
        <p:nvSpPr>
          <p:cNvPr id="35" name="Oval 34">
            <a:extLst>
              <a:ext uri="{FF2B5EF4-FFF2-40B4-BE49-F238E27FC236}">
                <a16:creationId xmlns:a16="http://schemas.microsoft.com/office/drawing/2014/main" id="{465C7678-4301-46AB-B07F-214D175B7EFE}"/>
              </a:ext>
            </a:extLst>
          </p:cNvPr>
          <p:cNvSpPr/>
          <p:nvPr/>
        </p:nvSpPr>
        <p:spPr>
          <a:xfrm>
            <a:off x="284531" y="1423818"/>
            <a:ext cx="322342" cy="32234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p>
        </p:txBody>
      </p:sp>
      <p:sp>
        <p:nvSpPr>
          <p:cNvPr id="36" name="TextBox 35">
            <a:extLst>
              <a:ext uri="{FF2B5EF4-FFF2-40B4-BE49-F238E27FC236}">
                <a16:creationId xmlns:a16="http://schemas.microsoft.com/office/drawing/2014/main" id="{AAA4E526-AD8D-4B02-A2A8-266FC1CA084C}"/>
              </a:ext>
            </a:extLst>
          </p:cNvPr>
          <p:cNvSpPr txBox="1"/>
          <p:nvPr/>
        </p:nvSpPr>
        <p:spPr>
          <a:xfrm>
            <a:off x="703215" y="1438537"/>
            <a:ext cx="1679947" cy="276999"/>
          </a:xfrm>
          <a:prstGeom prst="rect">
            <a:avLst/>
          </a:prstGeom>
        </p:spPr>
        <p:txBody>
          <a:bodyPr vert="horz" wrap="none" lIns="0" tIns="0" rIns="0" bIns="0" rtlCol="0">
            <a:spAutoFit/>
          </a:bodyPr>
          <a:lstStyle/>
          <a:p>
            <a:pPr algn="l"/>
            <a:r>
              <a:rPr lang="en-US" b="1" dirty="0">
                <a:solidFill>
                  <a:schemeClr val="accent5"/>
                </a:solidFill>
              </a:rPr>
              <a:t>Data Collection</a:t>
            </a:r>
          </a:p>
        </p:txBody>
      </p:sp>
      <p:sp>
        <p:nvSpPr>
          <p:cNvPr id="49" name="TextBox 48">
            <a:extLst>
              <a:ext uri="{FF2B5EF4-FFF2-40B4-BE49-F238E27FC236}">
                <a16:creationId xmlns:a16="http://schemas.microsoft.com/office/drawing/2014/main" id="{949EE7C1-0900-4930-889D-27F02FC64419}"/>
              </a:ext>
            </a:extLst>
          </p:cNvPr>
          <p:cNvSpPr txBox="1"/>
          <p:nvPr/>
        </p:nvSpPr>
        <p:spPr>
          <a:xfrm>
            <a:off x="1943312" y="1937147"/>
            <a:ext cx="1566229" cy="307777"/>
          </a:xfrm>
          <a:prstGeom prst="rect">
            <a:avLst/>
          </a:prstGeom>
        </p:spPr>
        <p:txBody>
          <a:bodyPr vert="horz" wrap="square" lIns="0" tIns="0" rIns="0" bIns="0" rtlCol="0">
            <a:spAutoFit/>
          </a:bodyPr>
          <a:lstStyle/>
          <a:p>
            <a:pPr algn="ctr"/>
            <a:r>
              <a:rPr lang="en-US" sz="1000" b="1" dirty="0">
                <a:solidFill>
                  <a:schemeClr val="accent1"/>
                </a:solidFill>
              </a:rPr>
              <a:t>Master Productivity Template (.</a:t>
            </a:r>
            <a:r>
              <a:rPr lang="en-US" sz="1000" b="1" dirty="0" err="1">
                <a:solidFill>
                  <a:schemeClr val="accent1"/>
                </a:solidFill>
              </a:rPr>
              <a:t>xlsm</a:t>
            </a:r>
            <a:r>
              <a:rPr lang="en-US" sz="1000" b="1" dirty="0">
                <a:solidFill>
                  <a:schemeClr val="accent1"/>
                </a:solidFill>
              </a:rPr>
              <a:t>)</a:t>
            </a:r>
          </a:p>
        </p:txBody>
      </p:sp>
      <p:sp>
        <p:nvSpPr>
          <p:cNvPr id="56" name="TextBox 55">
            <a:extLst>
              <a:ext uri="{FF2B5EF4-FFF2-40B4-BE49-F238E27FC236}">
                <a16:creationId xmlns:a16="http://schemas.microsoft.com/office/drawing/2014/main" id="{49645631-70C3-44FD-8F27-A6328DD53FB4}"/>
              </a:ext>
            </a:extLst>
          </p:cNvPr>
          <p:cNvSpPr txBox="1"/>
          <p:nvPr/>
        </p:nvSpPr>
        <p:spPr>
          <a:xfrm>
            <a:off x="1276181" y="4580920"/>
            <a:ext cx="1129896" cy="252852"/>
          </a:xfrm>
          <a:prstGeom prst="rect">
            <a:avLst/>
          </a:prstGeom>
        </p:spPr>
        <p:txBody>
          <a:bodyPr vert="horz" wrap="square" lIns="0" tIns="0" rIns="0" bIns="0" rtlCol="0">
            <a:spAutoFit/>
          </a:bodyPr>
          <a:lstStyle/>
          <a:p>
            <a:pPr algn="ctr"/>
            <a:r>
              <a:rPr lang="en-US" sz="800" b="1" dirty="0">
                <a:solidFill>
                  <a:schemeClr val="accent1"/>
                </a:solidFill>
              </a:rPr>
              <a:t>P_Line_1_Productivity Template (.</a:t>
            </a:r>
            <a:r>
              <a:rPr lang="en-US" sz="800" b="1" dirty="0" err="1">
                <a:solidFill>
                  <a:schemeClr val="accent1"/>
                </a:solidFill>
              </a:rPr>
              <a:t>xlsm</a:t>
            </a:r>
            <a:r>
              <a:rPr lang="en-US" sz="800" b="1" dirty="0">
                <a:solidFill>
                  <a:schemeClr val="accent1"/>
                </a:solidFill>
              </a:rPr>
              <a:t>)</a:t>
            </a:r>
          </a:p>
        </p:txBody>
      </p:sp>
      <p:sp>
        <p:nvSpPr>
          <p:cNvPr id="57" name="TextBox 56">
            <a:extLst>
              <a:ext uri="{FF2B5EF4-FFF2-40B4-BE49-F238E27FC236}">
                <a16:creationId xmlns:a16="http://schemas.microsoft.com/office/drawing/2014/main" id="{975FCAD7-762D-4E47-8044-0463468E8A93}"/>
              </a:ext>
            </a:extLst>
          </p:cNvPr>
          <p:cNvSpPr txBox="1"/>
          <p:nvPr/>
        </p:nvSpPr>
        <p:spPr>
          <a:xfrm>
            <a:off x="2598421" y="4580691"/>
            <a:ext cx="1243880" cy="252852"/>
          </a:xfrm>
          <a:prstGeom prst="rect">
            <a:avLst/>
          </a:prstGeom>
        </p:spPr>
        <p:txBody>
          <a:bodyPr vert="horz" wrap="square" lIns="0" tIns="0" rIns="0" bIns="0" rtlCol="0">
            <a:spAutoFit/>
          </a:bodyPr>
          <a:lstStyle/>
          <a:p>
            <a:pPr algn="ctr"/>
            <a:r>
              <a:rPr lang="en-US" sz="800" b="1" dirty="0">
                <a:solidFill>
                  <a:schemeClr val="accent1"/>
                </a:solidFill>
              </a:rPr>
              <a:t>P_Line_2_Productivity Template (.</a:t>
            </a:r>
            <a:r>
              <a:rPr lang="en-US" sz="800" b="1" dirty="0" err="1">
                <a:solidFill>
                  <a:schemeClr val="accent1"/>
                </a:solidFill>
              </a:rPr>
              <a:t>xlsm</a:t>
            </a:r>
            <a:r>
              <a:rPr lang="en-US" sz="800" b="1" dirty="0">
                <a:solidFill>
                  <a:schemeClr val="accent1"/>
                </a:solidFill>
              </a:rPr>
              <a:t>)</a:t>
            </a:r>
          </a:p>
        </p:txBody>
      </p:sp>
      <p:sp>
        <p:nvSpPr>
          <p:cNvPr id="83" name="TextBox 82">
            <a:extLst>
              <a:ext uri="{FF2B5EF4-FFF2-40B4-BE49-F238E27FC236}">
                <a16:creationId xmlns:a16="http://schemas.microsoft.com/office/drawing/2014/main" id="{44405A80-E8FE-435B-A5A2-BA219EBF060F}"/>
              </a:ext>
            </a:extLst>
          </p:cNvPr>
          <p:cNvSpPr txBox="1"/>
          <p:nvPr/>
        </p:nvSpPr>
        <p:spPr>
          <a:xfrm>
            <a:off x="301866" y="5114008"/>
            <a:ext cx="702458" cy="415498"/>
          </a:xfrm>
          <a:prstGeom prst="rect">
            <a:avLst/>
          </a:prstGeom>
        </p:spPr>
        <p:txBody>
          <a:bodyPr vert="horz" wrap="square" lIns="0" tIns="0" rIns="0" bIns="0" rtlCol="0">
            <a:spAutoFit/>
          </a:bodyPr>
          <a:lstStyle/>
          <a:p>
            <a:pPr algn="ctr"/>
            <a:r>
              <a:rPr lang="en-US" sz="900" b="1" i="1" dirty="0">
                <a:solidFill>
                  <a:schemeClr val="accent4"/>
                </a:solidFill>
              </a:rPr>
              <a:t>Production Line Process</a:t>
            </a:r>
          </a:p>
        </p:txBody>
      </p:sp>
      <p:sp>
        <p:nvSpPr>
          <p:cNvPr id="92" name="TextBox 91">
            <a:extLst>
              <a:ext uri="{FF2B5EF4-FFF2-40B4-BE49-F238E27FC236}">
                <a16:creationId xmlns:a16="http://schemas.microsoft.com/office/drawing/2014/main" id="{47FBC1AF-2B8D-40DA-A12F-BE0C69F4C8AB}"/>
              </a:ext>
            </a:extLst>
          </p:cNvPr>
          <p:cNvSpPr txBox="1"/>
          <p:nvPr/>
        </p:nvSpPr>
        <p:spPr>
          <a:xfrm>
            <a:off x="1252365" y="5878287"/>
            <a:ext cx="2748218" cy="246221"/>
          </a:xfrm>
          <a:prstGeom prst="rect">
            <a:avLst/>
          </a:prstGeom>
        </p:spPr>
        <p:txBody>
          <a:bodyPr vert="horz" wrap="square" lIns="0" tIns="0" rIns="0" bIns="0" rtlCol="0">
            <a:spAutoFit/>
          </a:bodyPr>
          <a:lstStyle/>
          <a:p>
            <a:pPr marL="171450" indent="-171450" algn="l">
              <a:buFont typeface="Arial" panose="020B0604020202020204" pitchFamily="34" charset="0"/>
              <a:buChar char="•"/>
            </a:pPr>
            <a:r>
              <a:rPr lang="en-US" sz="800" dirty="0">
                <a:solidFill>
                  <a:schemeClr val="tx1">
                    <a:lumMod val="65000"/>
                    <a:lumOff val="35000"/>
                  </a:schemeClr>
                </a:solidFill>
              </a:rPr>
              <a:t>Table of </a:t>
            </a:r>
            <a:r>
              <a:rPr lang="en-US" sz="800" b="1" dirty="0">
                <a:solidFill>
                  <a:schemeClr val="tx1">
                    <a:lumMod val="65000"/>
                    <a:lumOff val="35000"/>
                  </a:schemeClr>
                </a:solidFill>
              </a:rPr>
              <a:t>automatically processed data</a:t>
            </a:r>
            <a:r>
              <a:rPr lang="en-US" sz="800" dirty="0">
                <a:solidFill>
                  <a:schemeClr val="tx1">
                    <a:lumMod val="65000"/>
                    <a:lumOff val="35000"/>
                  </a:schemeClr>
                </a:solidFill>
              </a:rPr>
              <a:t> with the production line details </a:t>
            </a:r>
          </a:p>
        </p:txBody>
      </p:sp>
      <p:pic>
        <p:nvPicPr>
          <p:cNvPr id="59" name="Picture 58">
            <a:extLst>
              <a:ext uri="{FF2B5EF4-FFF2-40B4-BE49-F238E27FC236}">
                <a16:creationId xmlns:a16="http://schemas.microsoft.com/office/drawing/2014/main" id="{316724CF-48C5-4E0C-81F6-3D1A37923D78}"/>
              </a:ext>
            </a:extLst>
          </p:cNvPr>
          <p:cNvPicPr>
            <a:picLocks noChangeAspect="1"/>
          </p:cNvPicPr>
          <p:nvPr/>
        </p:nvPicPr>
        <p:blipFill rotWithShape="1">
          <a:blip r:embed="rId10"/>
          <a:srcRect t="34835" b="39457"/>
          <a:stretch/>
        </p:blipFill>
        <p:spPr>
          <a:xfrm>
            <a:off x="1741088" y="2838989"/>
            <a:ext cx="1486405" cy="829003"/>
          </a:xfrm>
          <a:prstGeom prst="rect">
            <a:avLst/>
          </a:prstGeom>
          <a:ln>
            <a:noFill/>
          </a:ln>
          <a:effectLst>
            <a:softEdge rad="31750"/>
          </a:effectLst>
        </p:spPr>
      </p:pic>
      <p:pic>
        <p:nvPicPr>
          <p:cNvPr id="61" name="Picture 60">
            <a:extLst>
              <a:ext uri="{FF2B5EF4-FFF2-40B4-BE49-F238E27FC236}">
                <a16:creationId xmlns:a16="http://schemas.microsoft.com/office/drawing/2014/main" id="{F64DE129-F909-4F8A-88FB-4032C53B2568}"/>
              </a:ext>
            </a:extLst>
          </p:cNvPr>
          <p:cNvPicPr>
            <a:picLocks noChangeAspect="1"/>
          </p:cNvPicPr>
          <p:nvPr/>
        </p:nvPicPr>
        <p:blipFill>
          <a:blip r:embed="rId11"/>
          <a:stretch>
            <a:fillRect/>
          </a:stretch>
        </p:blipFill>
        <p:spPr>
          <a:xfrm>
            <a:off x="4415892" y="1496182"/>
            <a:ext cx="4610199" cy="2161566"/>
          </a:xfrm>
          <a:prstGeom prst="rect">
            <a:avLst/>
          </a:prstGeom>
        </p:spPr>
      </p:pic>
      <p:cxnSp>
        <p:nvCxnSpPr>
          <p:cNvPr id="78" name="Straight Connector 77">
            <a:extLst>
              <a:ext uri="{FF2B5EF4-FFF2-40B4-BE49-F238E27FC236}">
                <a16:creationId xmlns:a16="http://schemas.microsoft.com/office/drawing/2014/main" id="{8FBFA4BF-CFDB-4097-A91A-74CC5D515DBD}"/>
              </a:ext>
            </a:extLst>
          </p:cNvPr>
          <p:cNvCxnSpPr>
            <a:cxnSpLocks/>
          </p:cNvCxnSpPr>
          <p:nvPr/>
        </p:nvCxnSpPr>
        <p:spPr>
          <a:xfrm flipV="1">
            <a:off x="310550" y="3837960"/>
            <a:ext cx="11634159" cy="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Graphic 15" descr="Watch">
            <a:extLst>
              <a:ext uri="{FF2B5EF4-FFF2-40B4-BE49-F238E27FC236}">
                <a16:creationId xmlns:a16="http://schemas.microsoft.com/office/drawing/2014/main" id="{2C61CF53-C669-4735-A6E6-122BA75B9C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2998" y="2246826"/>
            <a:ext cx="451263" cy="451263"/>
          </a:xfrm>
          <a:prstGeom prst="rect">
            <a:avLst/>
          </a:prstGeom>
        </p:spPr>
      </p:pic>
      <p:pic>
        <p:nvPicPr>
          <p:cNvPr id="81" name="Picture 6" descr="Imagen relacionada">
            <a:extLst>
              <a:ext uri="{FF2B5EF4-FFF2-40B4-BE49-F238E27FC236}">
                <a16:creationId xmlns:a16="http://schemas.microsoft.com/office/drawing/2014/main" id="{1705399F-4824-4A3A-B40C-887C158398F6}"/>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0436" y="4192732"/>
            <a:ext cx="223998" cy="223998"/>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17C10D95-8B36-457E-AF96-83A22084F2E3}"/>
              </a:ext>
            </a:extLst>
          </p:cNvPr>
          <p:cNvSpPr txBox="1"/>
          <p:nvPr/>
        </p:nvSpPr>
        <p:spPr>
          <a:xfrm>
            <a:off x="9459941" y="1502028"/>
            <a:ext cx="2343556" cy="2228257"/>
          </a:xfrm>
          <a:prstGeom prst="rect">
            <a:avLst/>
          </a:prstGeom>
        </p:spPr>
        <p:txBody>
          <a:bodyPr vert="horz" wrap="square" lIns="0" tIns="0" rIns="0" bIns="0" rtlCol="0">
            <a:spAutoFit/>
          </a:bodyPr>
          <a:lstStyle/>
          <a:p>
            <a:pPr marL="171450" indent="-171450" algn="l">
              <a:buFont typeface="Arial" panose="020B0604020202020204" pitchFamily="34" charset="0"/>
              <a:buChar char="•"/>
            </a:pPr>
            <a:r>
              <a:rPr lang="en-US" sz="1400" dirty="0"/>
              <a:t>The Productivity Template was implemented in Nov ‘18 and is still being used on a daily basis at the IAS warehouse to generate data</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b="1" dirty="0"/>
              <a:t>More than </a:t>
            </a:r>
            <a:r>
              <a:rPr lang="en-US" sz="1400" b="1" dirty="0">
                <a:solidFill>
                  <a:schemeClr val="accent1"/>
                </a:solidFill>
              </a:rPr>
              <a:t>900 full production </a:t>
            </a:r>
            <a:r>
              <a:rPr lang="en-US" sz="1400" b="1" dirty="0"/>
              <a:t>runs have been collected to date</a:t>
            </a:r>
          </a:p>
        </p:txBody>
      </p:sp>
      <p:sp>
        <p:nvSpPr>
          <p:cNvPr id="85" name="TextBox 84">
            <a:extLst>
              <a:ext uri="{FF2B5EF4-FFF2-40B4-BE49-F238E27FC236}">
                <a16:creationId xmlns:a16="http://schemas.microsoft.com/office/drawing/2014/main" id="{AA627EA6-5C71-4296-A05A-6209F2E1741C}"/>
              </a:ext>
            </a:extLst>
          </p:cNvPr>
          <p:cNvSpPr txBox="1"/>
          <p:nvPr/>
        </p:nvSpPr>
        <p:spPr>
          <a:xfrm>
            <a:off x="4225996" y="5648590"/>
            <a:ext cx="7585005" cy="646331"/>
          </a:xfrm>
          <a:prstGeom prst="rect">
            <a:avLst/>
          </a:prstGeom>
        </p:spPr>
        <p:txBody>
          <a:bodyPr vert="horz" wrap="square" lIns="0" tIns="0" rIns="0" bIns="0" rtlCol="0">
            <a:spAutoFit/>
          </a:bodyPr>
          <a:lstStyle/>
          <a:p>
            <a:pPr algn="l"/>
            <a:r>
              <a:rPr lang="en-US" sz="1400" dirty="0"/>
              <a:t>The output for each production line consists of a table containing the processed product as well as information regarding labor involved. This data is then used to analyze products with similar characteristics, establish benchmarks, identify issues and improve both productivity and sales</a:t>
            </a:r>
          </a:p>
        </p:txBody>
      </p:sp>
      <p:sp>
        <p:nvSpPr>
          <p:cNvPr id="112" name="Content Placeholder 10">
            <a:extLst>
              <a:ext uri="{FF2B5EF4-FFF2-40B4-BE49-F238E27FC236}">
                <a16:creationId xmlns:a16="http://schemas.microsoft.com/office/drawing/2014/main" id="{7703532A-65F1-4A42-96D6-D14DFD5C678D}"/>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Data is automatically inputted through a barcode scanner and processed automatically</a:t>
            </a:r>
          </a:p>
        </p:txBody>
      </p:sp>
      <p:sp>
        <p:nvSpPr>
          <p:cNvPr id="121" name="TextBox 120">
            <a:extLst>
              <a:ext uri="{FF2B5EF4-FFF2-40B4-BE49-F238E27FC236}">
                <a16:creationId xmlns:a16="http://schemas.microsoft.com/office/drawing/2014/main" id="{85B58179-2D16-4E7D-8E58-BC9A30057F93}"/>
              </a:ext>
            </a:extLst>
          </p:cNvPr>
          <p:cNvSpPr txBox="1"/>
          <p:nvPr/>
        </p:nvSpPr>
        <p:spPr>
          <a:xfrm>
            <a:off x="310551" y="2761425"/>
            <a:ext cx="702458" cy="276999"/>
          </a:xfrm>
          <a:prstGeom prst="rect">
            <a:avLst/>
          </a:prstGeom>
        </p:spPr>
        <p:txBody>
          <a:bodyPr vert="horz" wrap="square" lIns="0" tIns="0" rIns="0" bIns="0" rtlCol="0">
            <a:spAutoFit/>
          </a:bodyPr>
          <a:lstStyle/>
          <a:p>
            <a:pPr algn="ctr"/>
            <a:r>
              <a:rPr lang="en-US" sz="900" b="1" i="1" dirty="0">
                <a:solidFill>
                  <a:schemeClr val="accent5"/>
                </a:solidFill>
              </a:rPr>
              <a:t>Time Tool Template </a:t>
            </a:r>
          </a:p>
        </p:txBody>
      </p:sp>
      <p:sp>
        <p:nvSpPr>
          <p:cNvPr id="11335" name="Trapezoid 11334">
            <a:extLst>
              <a:ext uri="{FF2B5EF4-FFF2-40B4-BE49-F238E27FC236}">
                <a16:creationId xmlns:a16="http://schemas.microsoft.com/office/drawing/2014/main" id="{6BA6E539-ECE5-4DCB-83FB-CC80AC746F11}"/>
              </a:ext>
            </a:extLst>
          </p:cNvPr>
          <p:cNvSpPr/>
          <p:nvPr/>
        </p:nvSpPr>
        <p:spPr>
          <a:xfrm rot="16200000">
            <a:off x="3593550" y="1937023"/>
            <a:ext cx="1130416" cy="236772"/>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8" name="TextBox 57">
            <a:extLst>
              <a:ext uri="{FF2B5EF4-FFF2-40B4-BE49-F238E27FC236}">
                <a16:creationId xmlns:a16="http://schemas.microsoft.com/office/drawing/2014/main" id="{9352331D-F1CA-4C92-A5D7-D6086C78D79C}"/>
              </a:ext>
            </a:extLst>
          </p:cNvPr>
          <p:cNvSpPr txBox="1"/>
          <p:nvPr/>
        </p:nvSpPr>
        <p:spPr>
          <a:xfrm>
            <a:off x="1217969" y="5009284"/>
            <a:ext cx="2613344" cy="507831"/>
          </a:xfrm>
          <a:prstGeom prst="rect">
            <a:avLst/>
          </a:prstGeom>
        </p:spPr>
        <p:txBody>
          <a:bodyPr vert="horz" wrap="square" lIns="0" tIns="0" rIns="0" bIns="0" rtlCol="0">
            <a:spAutoFit/>
          </a:bodyPr>
          <a:lstStyle/>
          <a:p>
            <a:pPr algn="l"/>
            <a:r>
              <a:rPr lang="en-US" sz="1100" i="1" dirty="0"/>
              <a:t>Every Production Line uses a Workbook to register each day’s production in a new workbook:</a:t>
            </a:r>
          </a:p>
        </p:txBody>
      </p:sp>
      <p:sp>
        <p:nvSpPr>
          <p:cNvPr id="60" name="TextBox 59">
            <a:extLst>
              <a:ext uri="{FF2B5EF4-FFF2-40B4-BE49-F238E27FC236}">
                <a16:creationId xmlns:a16="http://schemas.microsoft.com/office/drawing/2014/main" id="{446ED55B-CB50-4609-BB63-B18D841A1EC4}"/>
              </a:ext>
            </a:extLst>
          </p:cNvPr>
          <p:cNvSpPr txBox="1"/>
          <p:nvPr/>
        </p:nvSpPr>
        <p:spPr>
          <a:xfrm>
            <a:off x="1637391" y="2375116"/>
            <a:ext cx="1828268" cy="338554"/>
          </a:xfrm>
          <a:prstGeom prst="rect">
            <a:avLst/>
          </a:prstGeom>
        </p:spPr>
        <p:txBody>
          <a:bodyPr vert="horz" wrap="square" lIns="0" tIns="0" rIns="0" bIns="0" rtlCol="0">
            <a:spAutoFit/>
          </a:bodyPr>
          <a:lstStyle/>
          <a:p>
            <a:pPr algn="l"/>
            <a:r>
              <a:rPr lang="en-US" sz="1100" i="1" dirty="0"/>
              <a:t>Macro Enabled Excel File used to register employees</a:t>
            </a:r>
          </a:p>
        </p:txBody>
      </p:sp>
      <p:sp>
        <p:nvSpPr>
          <p:cNvPr id="68" name="Slide Number Placeholder 1">
            <a:extLst>
              <a:ext uri="{FF2B5EF4-FFF2-40B4-BE49-F238E27FC236}">
                <a16:creationId xmlns:a16="http://schemas.microsoft.com/office/drawing/2014/main" id="{04D75B12-A2F1-47FD-A49B-557E653DE2A3}"/>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25</a:t>
            </a:fld>
            <a:endParaRPr lang="es-ES" dirty="0"/>
          </a:p>
        </p:txBody>
      </p:sp>
      <p:pic>
        <p:nvPicPr>
          <p:cNvPr id="7" name="Picture 6">
            <a:extLst>
              <a:ext uri="{FF2B5EF4-FFF2-40B4-BE49-F238E27FC236}">
                <a16:creationId xmlns:a16="http://schemas.microsoft.com/office/drawing/2014/main" id="{C3341717-14E2-46A5-B405-1CB9B8FDB5E8}"/>
              </a:ext>
            </a:extLst>
          </p:cNvPr>
          <p:cNvPicPr>
            <a:picLocks noChangeAspect="1"/>
          </p:cNvPicPr>
          <p:nvPr/>
        </p:nvPicPr>
        <p:blipFill>
          <a:blip r:embed="rId14"/>
          <a:stretch>
            <a:fillRect/>
          </a:stretch>
        </p:blipFill>
        <p:spPr>
          <a:xfrm>
            <a:off x="4359704" y="3974735"/>
            <a:ext cx="7443793" cy="1406351"/>
          </a:xfrm>
          <a:prstGeom prst="rect">
            <a:avLst/>
          </a:prstGeom>
        </p:spPr>
      </p:pic>
      <p:sp>
        <p:nvSpPr>
          <p:cNvPr id="51" name="Trapezoid 50">
            <a:extLst>
              <a:ext uri="{FF2B5EF4-FFF2-40B4-BE49-F238E27FC236}">
                <a16:creationId xmlns:a16="http://schemas.microsoft.com/office/drawing/2014/main" id="{6AF35AFD-D89E-41F5-9478-0CDF0EA32E99}"/>
              </a:ext>
            </a:extLst>
          </p:cNvPr>
          <p:cNvSpPr/>
          <p:nvPr/>
        </p:nvSpPr>
        <p:spPr>
          <a:xfrm rot="16200000">
            <a:off x="3591370" y="4519111"/>
            <a:ext cx="1130416" cy="236772"/>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974042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A290B5C-CB31-4030-AE0F-CF2FD8D2DF8B}"/>
              </a:ext>
            </a:extLst>
          </p:cNvPr>
          <p:cNvSpPr/>
          <p:nvPr/>
        </p:nvSpPr>
        <p:spPr>
          <a:xfrm>
            <a:off x="5521361" y="4104168"/>
            <a:ext cx="4020562" cy="13677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5" name="Picture 4">
            <a:extLst>
              <a:ext uri="{FF2B5EF4-FFF2-40B4-BE49-F238E27FC236}">
                <a16:creationId xmlns:a16="http://schemas.microsoft.com/office/drawing/2014/main" id="{D3F70D08-2B75-461D-98F9-DD58C46FB14B}"/>
              </a:ext>
            </a:extLst>
          </p:cNvPr>
          <p:cNvPicPr>
            <a:picLocks noChangeAspect="1"/>
          </p:cNvPicPr>
          <p:nvPr/>
        </p:nvPicPr>
        <p:blipFill rotWithShape="1">
          <a:blip r:embed="rId2"/>
          <a:srcRect l="3231"/>
          <a:stretch/>
        </p:blipFill>
        <p:spPr>
          <a:xfrm>
            <a:off x="10543211" y="48746"/>
            <a:ext cx="1528872" cy="934249"/>
          </a:xfrm>
          <a:prstGeom prst="rect">
            <a:avLst/>
          </a:prstGeom>
          <a:ln>
            <a:noFill/>
          </a:ln>
          <a:effectLst>
            <a:softEdge rad="112500"/>
          </a:effectLst>
        </p:spPr>
      </p:pic>
      <p:sp>
        <p:nvSpPr>
          <p:cNvPr id="11366" name="Title 11365">
            <a:extLst>
              <a:ext uri="{FF2B5EF4-FFF2-40B4-BE49-F238E27FC236}">
                <a16:creationId xmlns:a16="http://schemas.microsoft.com/office/drawing/2014/main" id="{9CC09D84-D99D-41AB-BD08-BFD492AC171D}"/>
              </a:ext>
            </a:extLst>
          </p:cNvPr>
          <p:cNvSpPr>
            <a:spLocks noGrp="1"/>
          </p:cNvSpPr>
          <p:nvPr>
            <p:ph type="title"/>
          </p:nvPr>
        </p:nvSpPr>
        <p:spPr/>
        <p:txBody>
          <a:bodyPr/>
          <a:lstStyle/>
          <a:p>
            <a:r>
              <a:rPr lang="en-US" dirty="0"/>
              <a:t>Pending</a:t>
            </a:r>
          </a:p>
        </p:txBody>
      </p:sp>
      <p:sp>
        <p:nvSpPr>
          <p:cNvPr id="112" name="Content Placeholder 10">
            <a:extLst>
              <a:ext uri="{FF2B5EF4-FFF2-40B4-BE49-F238E27FC236}">
                <a16:creationId xmlns:a16="http://schemas.microsoft.com/office/drawing/2014/main" id="{7703532A-65F1-4A42-96D6-D14DFD5C678D}"/>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Pending</a:t>
            </a:r>
          </a:p>
        </p:txBody>
      </p:sp>
      <p:pic>
        <p:nvPicPr>
          <p:cNvPr id="4" name="Picture 3">
            <a:extLst>
              <a:ext uri="{FF2B5EF4-FFF2-40B4-BE49-F238E27FC236}">
                <a16:creationId xmlns:a16="http://schemas.microsoft.com/office/drawing/2014/main" id="{403703DC-3A75-409F-BB25-83105A2A199D}"/>
              </a:ext>
            </a:extLst>
          </p:cNvPr>
          <p:cNvPicPr>
            <a:picLocks noChangeAspect="1"/>
          </p:cNvPicPr>
          <p:nvPr/>
        </p:nvPicPr>
        <p:blipFill rotWithShape="1">
          <a:blip r:embed="rId3"/>
          <a:srcRect t="553"/>
          <a:stretch/>
        </p:blipFill>
        <p:spPr>
          <a:xfrm>
            <a:off x="379562" y="1906489"/>
            <a:ext cx="4618228" cy="2576752"/>
          </a:xfrm>
          <a:prstGeom prst="rect">
            <a:avLst/>
          </a:prstGeom>
        </p:spPr>
      </p:pic>
      <p:pic>
        <p:nvPicPr>
          <p:cNvPr id="12" name="Picture 11">
            <a:extLst>
              <a:ext uri="{FF2B5EF4-FFF2-40B4-BE49-F238E27FC236}">
                <a16:creationId xmlns:a16="http://schemas.microsoft.com/office/drawing/2014/main" id="{F210706F-D0B4-4164-88BC-3B20C98856E7}"/>
              </a:ext>
            </a:extLst>
          </p:cNvPr>
          <p:cNvPicPr>
            <a:picLocks noChangeAspect="1"/>
          </p:cNvPicPr>
          <p:nvPr/>
        </p:nvPicPr>
        <p:blipFill rotWithShape="1">
          <a:blip r:embed="rId4"/>
          <a:srcRect t="1503"/>
          <a:stretch/>
        </p:blipFill>
        <p:spPr>
          <a:xfrm>
            <a:off x="5899001" y="1762381"/>
            <a:ext cx="5672081" cy="2281005"/>
          </a:xfrm>
          <a:prstGeom prst="rect">
            <a:avLst/>
          </a:prstGeom>
        </p:spPr>
      </p:pic>
      <p:pic>
        <p:nvPicPr>
          <p:cNvPr id="13" name="Picture 12">
            <a:extLst>
              <a:ext uri="{FF2B5EF4-FFF2-40B4-BE49-F238E27FC236}">
                <a16:creationId xmlns:a16="http://schemas.microsoft.com/office/drawing/2014/main" id="{55B9EF1C-D508-407B-9FA7-5F0FE86411ED}"/>
              </a:ext>
            </a:extLst>
          </p:cNvPr>
          <p:cNvPicPr>
            <a:picLocks noChangeAspect="1"/>
          </p:cNvPicPr>
          <p:nvPr/>
        </p:nvPicPr>
        <p:blipFill rotWithShape="1">
          <a:blip r:embed="rId5"/>
          <a:srcRect l="14037" t="15608" r="15035"/>
          <a:stretch/>
        </p:blipFill>
        <p:spPr>
          <a:xfrm>
            <a:off x="10072448" y="4189246"/>
            <a:ext cx="1737113" cy="1197613"/>
          </a:xfrm>
          <a:prstGeom prst="rect">
            <a:avLst/>
          </a:prstGeom>
        </p:spPr>
      </p:pic>
      <p:sp>
        <p:nvSpPr>
          <p:cNvPr id="71" name="Oval 70">
            <a:extLst>
              <a:ext uri="{FF2B5EF4-FFF2-40B4-BE49-F238E27FC236}">
                <a16:creationId xmlns:a16="http://schemas.microsoft.com/office/drawing/2014/main" id="{B30A9FCC-B348-4D9E-9996-8F3C01D5D18B}"/>
              </a:ext>
            </a:extLst>
          </p:cNvPr>
          <p:cNvSpPr/>
          <p:nvPr/>
        </p:nvSpPr>
        <p:spPr>
          <a:xfrm>
            <a:off x="284531" y="1423818"/>
            <a:ext cx="322342" cy="32234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
        <p:nvSpPr>
          <p:cNvPr id="72" name="TextBox 71">
            <a:extLst>
              <a:ext uri="{FF2B5EF4-FFF2-40B4-BE49-F238E27FC236}">
                <a16:creationId xmlns:a16="http://schemas.microsoft.com/office/drawing/2014/main" id="{1F5FF60E-3D7B-4B38-BA6A-0E832A9DE901}"/>
              </a:ext>
            </a:extLst>
          </p:cNvPr>
          <p:cNvSpPr txBox="1"/>
          <p:nvPr/>
        </p:nvSpPr>
        <p:spPr>
          <a:xfrm>
            <a:off x="703215" y="1438537"/>
            <a:ext cx="2701509" cy="276999"/>
          </a:xfrm>
          <a:prstGeom prst="rect">
            <a:avLst/>
          </a:prstGeom>
        </p:spPr>
        <p:txBody>
          <a:bodyPr vert="horz" wrap="none" lIns="0" tIns="0" rIns="0" bIns="0" rtlCol="0">
            <a:spAutoFit/>
          </a:bodyPr>
          <a:lstStyle/>
          <a:p>
            <a:r>
              <a:rPr lang="en-US" b="1" dirty="0">
                <a:solidFill>
                  <a:schemeClr val="accent5"/>
                </a:solidFill>
              </a:rPr>
              <a:t>Data Analysis &amp; Actions </a:t>
            </a:r>
          </a:p>
        </p:txBody>
      </p:sp>
      <p:grpSp>
        <p:nvGrpSpPr>
          <p:cNvPr id="19" name="Group 18">
            <a:extLst>
              <a:ext uri="{FF2B5EF4-FFF2-40B4-BE49-F238E27FC236}">
                <a16:creationId xmlns:a16="http://schemas.microsoft.com/office/drawing/2014/main" id="{4C36B332-8D2A-4BA1-8674-25150E2D5725}"/>
              </a:ext>
            </a:extLst>
          </p:cNvPr>
          <p:cNvGrpSpPr/>
          <p:nvPr/>
        </p:nvGrpSpPr>
        <p:grpSpPr>
          <a:xfrm>
            <a:off x="10096075" y="1510757"/>
            <a:ext cx="1139578" cy="671946"/>
            <a:chOff x="6155685" y="4529673"/>
            <a:chExt cx="2067580" cy="1219137"/>
          </a:xfrm>
        </p:grpSpPr>
        <p:pic>
          <p:nvPicPr>
            <p:cNvPr id="10242" name="Picture 2" descr="Resultado de imagen para pepperidge farm goldfish">
              <a:extLst>
                <a:ext uri="{FF2B5EF4-FFF2-40B4-BE49-F238E27FC236}">
                  <a16:creationId xmlns:a16="http://schemas.microsoft.com/office/drawing/2014/main" id="{C64CCCE6-DBC1-4E5E-A763-06DB459B8A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155685" y="4529673"/>
              <a:ext cx="681030" cy="121913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n para pepperidge farm goldfish">
              <a:extLst>
                <a:ext uri="{FF2B5EF4-FFF2-40B4-BE49-F238E27FC236}">
                  <a16:creationId xmlns:a16="http://schemas.microsoft.com/office/drawing/2014/main" id="{E149E0A0-437D-4696-8967-E63ACC0C1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6808430" y="4529673"/>
              <a:ext cx="726911" cy="12191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sultado de imagen para pepperidge farm goldfish">
              <a:extLst>
                <a:ext uri="{FF2B5EF4-FFF2-40B4-BE49-F238E27FC236}">
                  <a16:creationId xmlns:a16="http://schemas.microsoft.com/office/drawing/2014/main" id="{7CF49AD5-C4C9-4006-98A1-44BBC205EE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496354" y="4529673"/>
              <a:ext cx="726911" cy="12191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Connector 72">
            <a:extLst>
              <a:ext uri="{FF2B5EF4-FFF2-40B4-BE49-F238E27FC236}">
                <a16:creationId xmlns:a16="http://schemas.microsoft.com/office/drawing/2014/main" id="{6A788FC1-0D46-4A3E-BDDF-7C01B1F79A4B}"/>
              </a:ext>
            </a:extLst>
          </p:cNvPr>
          <p:cNvCxnSpPr>
            <a:cxnSpLocks/>
          </p:cNvCxnSpPr>
          <p:nvPr/>
        </p:nvCxnSpPr>
        <p:spPr>
          <a:xfrm flipV="1">
            <a:off x="5206558" y="1725876"/>
            <a:ext cx="0" cy="487140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13AECA-CFC7-4002-A6A3-64C1108F7E82}"/>
              </a:ext>
            </a:extLst>
          </p:cNvPr>
          <p:cNvSpPr txBox="1"/>
          <p:nvPr/>
        </p:nvSpPr>
        <p:spPr>
          <a:xfrm>
            <a:off x="379562" y="4642141"/>
            <a:ext cx="3201631" cy="1292662"/>
          </a:xfrm>
          <a:prstGeom prst="rect">
            <a:avLst/>
          </a:prstGeom>
        </p:spPr>
        <p:txBody>
          <a:bodyPr vert="horz" wrap="square" lIns="0" tIns="0" rIns="0" bIns="0" rtlCol="0">
            <a:spAutoFit/>
          </a:bodyPr>
          <a:lstStyle/>
          <a:p>
            <a:pPr algn="l"/>
            <a:r>
              <a:rPr lang="en-US" sz="1400" dirty="0"/>
              <a:t>The collected data is used to feed a Dashboard, focusing on 3 main metrics:</a:t>
            </a:r>
          </a:p>
          <a:p>
            <a:pPr algn="l"/>
            <a:endParaRPr lang="en-US" sz="1400" dirty="0"/>
          </a:p>
          <a:p>
            <a:pPr marL="285750" indent="-285750" algn="l">
              <a:buFont typeface="Arial" panose="020B0604020202020204" pitchFamily="34" charset="0"/>
              <a:buChar char="•"/>
            </a:pPr>
            <a:r>
              <a:rPr lang="en-US" sz="1400" dirty="0"/>
              <a:t>Production Units</a:t>
            </a:r>
          </a:p>
          <a:p>
            <a:pPr marL="285750" indent="-285750" algn="l">
              <a:buFont typeface="Arial" panose="020B0604020202020204" pitchFamily="34" charset="0"/>
              <a:buChar char="•"/>
            </a:pPr>
            <a:r>
              <a:rPr lang="en-US" sz="1400" dirty="0"/>
              <a:t>Labor Hours</a:t>
            </a:r>
          </a:p>
          <a:p>
            <a:pPr marL="285750" indent="-285750" algn="l">
              <a:buFont typeface="Arial" panose="020B0604020202020204" pitchFamily="34" charset="0"/>
              <a:buChar char="•"/>
            </a:pPr>
            <a:r>
              <a:rPr lang="en-US" sz="1400" b="1" dirty="0"/>
              <a:t>Units / Labor Hours</a:t>
            </a:r>
          </a:p>
        </p:txBody>
      </p:sp>
      <p:sp>
        <p:nvSpPr>
          <p:cNvPr id="77" name="TextBox 76">
            <a:extLst>
              <a:ext uri="{FF2B5EF4-FFF2-40B4-BE49-F238E27FC236}">
                <a16:creationId xmlns:a16="http://schemas.microsoft.com/office/drawing/2014/main" id="{FAA22390-4343-4D5D-A479-1E11A0A0A06F}"/>
              </a:ext>
            </a:extLst>
          </p:cNvPr>
          <p:cNvSpPr txBox="1"/>
          <p:nvPr/>
        </p:nvSpPr>
        <p:spPr>
          <a:xfrm>
            <a:off x="5501764" y="1471141"/>
            <a:ext cx="2792476" cy="215444"/>
          </a:xfrm>
          <a:prstGeom prst="rect">
            <a:avLst/>
          </a:prstGeom>
        </p:spPr>
        <p:txBody>
          <a:bodyPr vert="horz" wrap="square" lIns="0" tIns="0" rIns="0" bIns="0" rtlCol="0">
            <a:spAutoFit/>
          </a:bodyPr>
          <a:lstStyle/>
          <a:p>
            <a:pPr algn="l"/>
            <a:r>
              <a:rPr lang="en-US" sz="1400" b="1" i="1" dirty="0">
                <a:solidFill>
                  <a:schemeClr val="accent5"/>
                </a:solidFill>
              </a:rPr>
              <a:t>Use Case (Pepperidge Farm)</a:t>
            </a:r>
          </a:p>
        </p:txBody>
      </p:sp>
      <p:sp>
        <p:nvSpPr>
          <p:cNvPr id="79" name="TextBox 78">
            <a:extLst>
              <a:ext uri="{FF2B5EF4-FFF2-40B4-BE49-F238E27FC236}">
                <a16:creationId xmlns:a16="http://schemas.microsoft.com/office/drawing/2014/main" id="{ACE5D8BE-47A5-4DCE-A1F4-6B634EAEAE3F}"/>
              </a:ext>
            </a:extLst>
          </p:cNvPr>
          <p:cNvSpPr txBox="1"/>
          <p:nvPr/>
        </p:nvSpPr>
        <p:spPr>
          <a:xfrm>
            <a:off x="5638928" y="4218066"/>
            <a:ext cx="4072165" cy="184666"/>
          </a:xfrm>
          <a:prstGeom prst="rect">
            <a:avLst/>
          </a:prstGeom>
        </p:spPr>
        <p:txBody>
          <a:bodyPr vert="horz" wrap="square" lIns="0" tIns="0" rIns="0" bIns="0" rtlCol="0">
            <a:spAutoFit/>
          </a:bodyPr>
          <a:lstStyle/>
          <a:p>
            <a:r>
              <a:rPr lang="en-US" sz="1200" b="1" dirty="0">
                <a:solidFill>
                  <a:schemeClr val="accent5"/>
                </a:solidFill>
              </a:rPr>
              <a:t>47</a:t>
            </a:r>
            <a:r>
              <a:rPr lang="en-US" sz="1200" dirty="0"/>
              <a:t> data points to date (will keep increasing)</a:t>
            </a:r>
          </a:p>
        </p:txBody>
      </p:sp>
      <p:sp>
        <p:nvSpPr>
          <p:cNvPr id="80" name="TextBox 79">
            <a:extLst>
              <a:ext uri="{FF2B5EF4-FFF2-40B4-BE49-F238E27FC236}">
                <a16:creationId xmlns:a16="http://schemas.microsoft.com/office/drawing/2014/main" id="{23587E13-C317-4F43-86B6-F3974B93E56C}"/>
              </a:ext>
            </a:extLst>
          </p:cNvPr>
          <p:cNvSpPr txBox="1"/>
          <p:nvPr/>
        </p:nvSpPr>
        <p:spPr>
          <a:xfrm>
            <a:off x="6067894" y="5623804"/>
            <a:ext cx="2781859" cy="861774"/>
          </a:xfrm>
          <a:prstGeom prst="rect">
            <a:avLst/>
          </a:prstGeom>
        </p:spPr>
        <p:txBody>
          <a:bodyPr vert="horz" wrap="square" lIns="0" tIns="0" rIns="0" bIns="0" rtlCol="0">
            <a:spAutoFit/>
          </a:bodyPr>
          <a:lstStyle/>
          <a:p>
            <a:pPr algn="l"/>
            <a:r>
              <a:rPr lang="en-US" sz="1400" b="1" dirty="0">
                <a:solidFill>
                  <a:schemeClr val="accent1"/>
                </a:solidFill>
              </a:rPr>
              <a:t>By analyzing the data, the sales team can then decide to set up a reasonable, feasible quotation based on actual production runs</a:t>
            </a:r>
          </a:p>
        </p:txBody>
      </p:sp>
      <p:sp>
        <p:nvSpPr>
          <p:cNvPr id="21" name="Rectangle 20">
            <a:extLst>
              <a:ext uri="{FF2B5EF4-FFF2-40B4-BE49-F238E27FC236}">
                <a16:creationId xmlns:a16="http://schemas.microsoft.com/office/drawing/2014/main" id="{439B4072-394B-4A64-848F-01DEE55D25AE}"/>
              </a:ext>
            </a:extLst>
          </p:cNvPr>
          <p:cNvSpPr/>
          <p:nvPr/>
        </p:nvSpPr>
        <p:spPr>
          <a:xfrm>
            <a:off x="8115745" y="3773686"/>
            <a:ext cx="213477" cy="16524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3" name="Connector: Elbow 22">
            <a:extLst>
              <a:ext uri="{FF2B5EF4-FFF2-40B4-BE49-F238E27FC236}">
                <a16:creationId xmlns:a16="http://schemas.microsoft.com/office/drawing/2014/main" id="{D56CE739-A607-40A1-92D2-7870E1C1315F}"/>
              </a:ext>
            </a:extLst>
          </p:cNvPr>
          <p:cNvCxnSpPr>
            <a:cxnSpLocks/>
            <a:stCxn id="21" idx="2"/>
            <a:endCxn id="79" idx="0"/>
          </p:cNvCxnSpPr>
          <p:nvPr/>
        </p:nvCxnSpPr>
        <p:spPr>
          <a:xfrm rot="5400000">
            <a:off x="7809179" y="3804761"/>
            <a:ext cx="279138" cy="547473"/>
          </a:xfrm>
          <a:prstGeom prst="bentConnector3">
            <a:avLst>
              <a:gd name="adj1" fmla="val 31280"/>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A88FDF1F-339E-4212-87F4-FA2E4181C7EA}"/>
              </a:ext>
            </a:extLst>
          </p:cNvPr>
          <p:cNvCxnSpPr>
            <a:cxnSpLocks/>
            <a:stCxn id="12" idx="1"/>
            <a:endCxn id="87" idx="1"/>
          </p:cNvCxnSpPr>
          <p:nvPr/>
        </p:nvCxnSpPr>
        <p:spPr>
          <a:xfrm rot="10800000" flipV="1">
            <a:off x="5638927" y="2902884"/>
            <a:ext cx="260074" cy="1694164"/>
          </a:xfrm>
          <a:prstGeom prst="bentConnector3">
            <a:avLst>
              <a:gd name="adj1" fmla="val 187898"/>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AD077F4-0043-4402-97FD-5514D2DD5679}"/>
              </a:ext>
            </a:extLst>
          </p:cNvPr>
          <p:cNvSpPr txBox="1"/>
          <p:nvPr/>
        </p:nvSpPr>
        <p:spPr>
          <a:xfrm>
            <a:off x="5638927" y="4504715"/>
            <a:ext cx="4072165" cy="184666"/>
          </a:xfrm>
          <a:prstGeom prst="rect">
            <a:avLst/>
          </a:prstGeom>
        </p:spPr>
        <p:txBody>
          <a:bodyPr vert="horz" wrap="square" lIns="0" tIns="0" rIns="0" bIns="0" rtlCol="0">
            <a:spAutoFit/>
          </a:bodyPr>
          <a:lstStyle/>
          <a:p>
            <a:pPr algn="l"/>
            <a:r>
              <a:rPr lang="en-US" sz="1200" b="1" dirty="0">
                <a:solidFill>
                  <a:schemeClr val="accent3"/>
                </a:solidFill>
              </a:rPr>
              <a:t>10</a:t>
            </a:r>
            <a:r>
              <a:rPr lang="en-US" sz="1200" dirty="0"/>
              <a:t> different SKUs but with similar characteristics</a:t>
            </a:r>
          </a:p>
        </p:txBody>
      </p:sp>
      <p:sp>
        <p:nvSpPr>
          <p:cNvPr id="88" name="TextBox 87">
            <a:extLst>
              <a:ext uri="{FF2B5EF4-FFF2-40B4-BE49-F238E27FC236}">
                <a16:creationId xmlns:a16="http://schemas.microsoft.com/office/drawing/2014/main" id="{5C9A11BA-1610-4338-AAA8-77C863670AD7}"/>
              </a:ext>
            </a:extLst>
          </p:cNvPr>
          <p:cNvSpPr txBox="1"/>
          <p:nvPr/>
        </p:nvSpPr>
        <p:spPr>
          <a:xfrm>
            <a:off x="5638928" y="4832861"/>
            <a:ext cx="3838176" cy="553998"/>
          </a:xfrm>
          <a:prstGeom prst="rect">
            <a:avLst/>
          </a:prstGeom>
        </p:spPr>
        <p:txBody>
          <a:bodyPr vert="horz" wrap="square" lIns="0" tIns="0" rIns="0" bIns="0" rtlCol="0">
            <a:spAutoFit/>
          </a:bodyPr>
          <a:lstStyle/>
          <a:p>
            <a:pPr algn="l"/>
            <a:r>
              <a:rPr lang="en-US" sz="1200" dirty="0"/>
              <a:t>Minimum production rate    </a:t>
            </a:r>
            <a:r>
              <a:rPr lang="en-US" sz="1200" dirty="0">
                <a:sym typeface="Wingdings" panose="05000000000000000000" pitchFamily="2" charset="2"/>
              </a:rPr>
              <a:t>  234.84 units / labor hours</a:t>
            </a:r>
          </a:p>
          <a:p>
            <a:r>
              <a:rPr lang="en-US" sz="1200" dirty="0"/>
              <a:t>Average production rate     </a:t>
            </a:r>
            <a:r>
              <a:rPr lang="en-US" sz="1200" dirty="0">
                <a:sym typeface="Wingdings" panose="05000000000000000000" pitchFamily="2" charset="2"/>
              </a:rPr>
              <a:t>  459.91 units / labor hours</a:t>
            </a:r>
            <a:endParaRPr lang="en-US" sz="1200" dirty="0"/>
          </a:p>
          <a:p>
            <a:r>
              <a:rPr lang="en-US" sz="1200" dirty="0"/>
              <a:t>Maximum production rate   </a:t>
            </a:r>
            <a:r>
              <a:rPr lang="en-US" sz="1200" dirty="0">
                <a:sym typeface="Wingdings" panose="05000000000000000000" pitchFamily="2" charset="2"/>
              </a:rPr>
              <a:t>  689.31 units / labor hours</a:t>
            </a:r>
            <a:endParaRPr lang="en-US" sz="1200" dirty="0"/>
          </a:p>
        </p:txBody>
      </p:sp>
      <p:cxnSp>
        <p:nvCxnSpPr>
          <p:cNvPr id="89" name="Connector: Elbow 88">
            <a:extLst>
              <a:ext uri="{FF2B5EF4-FFF2-40B4-BE49-F238E27FC236}">
                <a16:creationId xmlns:a16="http://schemas.microsoft.com/office/drawing/2014/main" id="{04428AEF-3E27-48FA-9241-0084591B73C4}"/>
              </a:ext>
            </a:extLst>
          </p:cNvPr>
          <p:cNvCxnSpPr>
            <a:cxnSpLocks/>
            <a:stCxn id="13" idx="1"/>
            <a:endCxn id="88" idx="3"/>
          </p:cNvCxnSpPr>
          <p:nvPr/>
        </p:nvCxnSpPr>
        <p:spPr>
          <a:xfrm rot="10800000" flipV="1">
            <a:off x="9477104" y="4788052"/>
            <a:ext cx="595344" cy="321807"/>
          </a:xfrm>
          <a:prstGeom prst="bentConnector3">
            <a:avLst>
              <a:gd name="adj1" fmla="val 50000"/>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9AB7082-5ADF-440B-A5E0-9DE2C7F819D0}"/>
              </a:ext>
            </a:extLst>
          </p:cNvPr>
          <p:cNvSpPr txBox="1"/>
          <p:nvPr/>
        </p:nvSpPr>
        <p:spPr>
          <a:xfrm>
            <a:off x="9711088" y="5622773"/>
            <a:ext cx="2223052" cy="861774"/>
          </a:xfrm>
          <a:prstGeom prst="rect">
            <a:avLst/>
          </a:prstGeom>
        </p:spPr>
        <p:txBody>
          <a:bodyPr vert="horz" wrap="square" lIns="0" tIns="0" rIns="0" bIns="0" rtlCol="0">
            <a:spAutoFit/>
          </a:bodyPr>
          <a:lstStyle/>
          <a:p>
            <a:pPr algn="l"/>
            <a:r>
              <a:rPr lang="en-US" sz="1400" b="1" dirty="0">
                <a:solidFill>
                  <a:schemeClr val="accent1"/>
                </a:solidFill>
              </a:rPr>
              <a:t>The production team can analyze production runs with low performance and take corrective actions</a:t>
            </a:r>
          </a:p>
        </p:txBody>
      </p:sp>
      <p:pic>
        <p:nvPicPr>
          <p:cNvPr id="55" name="Graphic 54" descr="Office worker">
            <a:extLst>
              <a:ext uri="{FF2B5EF4-FFF2-40B4-BE49-F238E27FC236}">
                <a16:creationId xmlns:a16="http://schemas.microsoft.com/office/drawing/2014/main" id="{10573497-45C2-4AA4-8DA1-CA8352605B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9744" y="5787381"/>
            <a:ext cx="553998" cy="553998"/>
          </a:xfrm>
          <a:prstGeom prst="rect">
            <a:avLst/>
          </a:prstGeom>
        </p:spPr>
      </p:pic>
      <p:pic>
        <p:nvPicPr>
          <p:cNvPr id="91" name="Graphic 90" descr="Construction worker">
            <a:extLst>
              <a:ext uri="{FF2B5EF4-FFF2-40B4-BE49-F238E27FC236}">
                <a16:creationId xmlns:a16="http://schemas.microsoft.com/office/drawing/2014/main" id="{9677F7CC-41B0-4D55-8B08-8B9940D4BE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32938" y="5787381"/>
            <a:ext cx="553998" cy="553998"/>
          </a:xfrm>
          <a:prstGeom prst="rect">
            <a:avLst/>
          </a:prstGeom>
        </p:spPr>
      </p:pic>
      <p:pic>
        <p:nvPicPr>
          <p:cNvPr id="108" name="Picture 8" descr="Resultado de imagen para power bi logo">
            <a:extLst>
              <a:ext uri="{FF2B5EF4-FFF2-40B4-BE49-F238E27FC236}">
                <a16:creationId xmlns:a16="http://schemas.microsoft.com/office/drawing/2014/main" id="{67474D8D-EE00-4F29-A072-DB90562AA6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005677" y="4699050"/>
            <a:ext cx="970617" cy="22914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AFD2CE88-3A26-4E45-AA7F-A8311F5C0E0D}"/>
              </a:ext>
            </a:extLst>
          </p:cNvPr>
          <p:cNvSpPr txBox="1"/>
          <p:nvPr/>
        </p:nvSpPr>
        <p:spPr>
          <a:xfrm>
            <a:off x="3178538" y="5288472"/>
            <a:ext cx="1850959" cy="553998"/>
          </a:xfrm>
          <a:prstGeom prst="rect">
            <a:avLst/>
          </a:prstGeom>
        </p:spPr>
        <p:txBody>
          <a:bodyPr vert="horz" wrap="square" lIns="0" tIns="0" rIns="0" bIns="0" rtlCol="0">
            <a:spAutoFit/>
          </a:bodyPr>
          <a:lstStyle/>
          <a:p>
            <a:r>
              <a:rPr lang="en-US" sz="900" b="1" i="1" dirty="0">
                <a:solidFill>
                  <a:schemeClr val="accent1"/>
                </a:solidFill>
              </a:rPr>
              <a:t>Requires an update every time new data is collected, the process is as simple as replacing the old file for the updated one</a:t>
            </a:r>
          </a:p>
        </p:txBody>
      </p:sp>
      <p:sp>
        <p:nvSpPr>
          <p:cNvPr id="114" name="TextBox 113">
            <a:extLst>
              <a:ext uri="{FF2B5EF4-FFF2-40B4-BE49-F238E27FC236}">
                <a16:creationId xmlns:a16="http://schemas.microsoft.com/office/drawing/2014/main" id="{64344015-F5FE-4A51-B5F3-006EC9646E0D}"/>
              </a:ext>
            </a:extLst>
          </p:cNvPr>
          <p:cNvSpPr txBox="1"/>
          <p:nvPr/>
        </p:nvSpPr>
        <p:spPr>
          <a:xfrm>
            <a:off x="3173685" y="6075180"/>
            <a:ext cx="1849687" cy="276999"/>
          </a:xfrm>
          <a:prstGeom prst="rect">
            <a:avLst/>
          </a:prstGeom>
        </p:spPr>
        <p:txBody>
          <a:bodyPr vert="horz" wrap="square" lIns="0" tIns="0" rIns="0" bIns="0" rtlCol="0">
            <a:spAutoFit/>
          </a:bodyPr>
          <a:lstStyle/>
          <a:p>
            <a:r>
              <a:rPr lang="en-US" sz="900" b="1" i="1" dirty="0">
                <a:solidFill>
                  <a:schemeClr val="accent1"/>
                </a:solidFill>
              </a:rPr>
              <a:t>Depends only of 2 files: catalogs &amp; output collection</a:t>
            </a:r>
          </a:p>
        </p:txBody>
      </p:sp>
      <p:pic>
        <p:nvPicPr>
          <p:cNvPr id="100" name="Graphic 99" descr="Database">
            <a:extLst>
              <a:ext uri="{FF2B5EF4-FFF2-40B4-BE49-F238E27FC236}">
                <a16:creationId xmlns:a16="http://schemas.microsoft.com/office/drawing/2014/main" id="{88A5E7E0-8582-4764-B1C8-59A22F2613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6584" y="6053660"/>
            <a:ext cx="320040" cy="320040"/>
          </a:xfrm>
          <a:prstGeom prst="rect">
            <a:avLst/>
          </a:prstGeom>
        </p:spPr>
      </p:pic>
      <p:pic>
        <p:nvPicPr>
          <p:cNvPr id="102" name="Graphic 101" descr="Arrow circle">
            <a:extLst>
              <a:ext uri="{FF2B5EF4-FFF2-40B4-BE49-F238E27FC236}">
                <a16:creationId xmlns:a16="http://schemas.microsoft.com/office/drawing/2014/main" id="{3A2006F0-0446-4FC6-A3E2-B447769FB3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2285" y="5405451"/>
            <a:ext cx="320040" cy="320040"/>
          </a:xfrm>
          <a:prstGeom prst="rect">
            <a:avLst/>
          </a:prstGeom>
        </p:spPr>
      </p:pic>
      <p:sp>
        <p:nvSpPr>
          <p:cNvPr id="117" name="Slide Number Placeholder 1">
            <a:extLst>
              <a:ext uri="{FF2B5EF4-FFF2-40B4-BE49-F238E27FC236}">
                <a16:creationId xmlns:a16="http://schemas.microsoft.com/office/drawing/2014/main" id="{74DD3DC8-3568-4038-92D8-588AC6B0C0FB}"/>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26</a:t>
            </a:fld>
            <a:endParaRPr lang="es-ES" dirty="0"/>
          </a:p>
        </p:txBody>
      </p:sp>
    </p:spTree>
    <p:extLst>
      <p:ext uri="{BB962C8B-B14F-4D97-AF65-F5344CB8AC3E}">
        <p14:creationId xmlns:p14="http://schemas.microsoft.com/office/powerpoint/2010/main" val="3389720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70D08-2B75-461D-98F9-DD58C46FB14B}"/>
              </a:ext>
            </a:extLst>
          </p:cNvPr>
          <p:cNvPicPr>
            <a:picLocks noChangeAspect="1"/>
          </p:cNvPicPr>
          <p:nvPr/>
        </p:nvPicPr>
        <p:blipFill rotWithShape="1">
          <a:blip r:embed="rId2"/>
          <a:srcRect l="3231"/>
          <a:stretch/>
        </p:blipFill>
        <p:spPr>
          <a:xfrm>
            <a:off x="10543211" y="48746"/>
            <a:ext cx="1528872" cy="934249"/>
          </a:xfrm>
          <a:prstGeom prst="rect">
            <a:avLst/>
          </a:prstGeom>
          <a:ln>
            <a:noFill/>
          </a:ln>
          <a:effectLst>
            <a:softEdge rad="112500"/>
          </a:effectLst>
        </p:spPr>
      </p:pic>
      <p:sp>
        <p:nvSpPr>
          <p:cNvPr id="11366" name="Title 11365">
            <a:extLst>
              <a:ext uri="{FF2B5EF4-FFF2-40B4-BE49-F238E27FC236}">
                <a16:creationId xmlns:a16="http://schemas.microsoft.com/office/drawing/2014/main" id="{9CC09D84-D99D-41AB-BD08-BFD492AC171D}"/>
              </a:ext>
            </a:extLst>
          </p:cNvPr>
          <p:cNvSpPr>
            <a:spLocks noGrp="1"/>
          </p:cNvSpPr>
          <p:nvPr>
            <p:ph type="title"/>
          </p:nvPr>
        </p:nvSpPr>
        <p:spPr/>
        <p:txBody>
          <a:bodyPr/>
          <a:lstStyle/>
          <a:p>
            <a:r>
              <a:rPr lang="en-US" dirty="0"/>
              <a:t>Pending</a:t>
            </a:r>
          </a:p>
        </p:txBody>
      </p:sp>
      <p:sp>
        <p:nvSpPr>
          <p:cNvPr id="112" name="Content Placeholder 10">
            <a:extLst>
              <a:ext uri="{FF2B5EF4-FFF2-40B4-BE49-F238E27FC236}">
                <a16:creationId xmlns:a16="http://schemas.microsoft.com/office/drawing/2014/main" id="{7703532A-65F1-4A42-96D6-D14DFD5C678D}"/>
              </a:ext>
            </a:extLst>
          </p:cNvPr>
          <p:cNvSpPr txBox="1">
            <a:spLocks/>
          </p:cNvSpPr>
          <p:nvPr/>
        </p:nvSpPr>
        <p:spPr>
          <a:xfrm>
            <a:off x="379562" y="1007530"/>
            <a:ext cx="11429999" cy="385154"/>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Pending</a:t>
            </a:r>
          </a:p>
        </p:txBody>
      </p:sp>
      <p:sp>
        <p:nvSpPr>
          <p:cNvPr id="68" name="Slide Number Placeholder 1">
            <a:extLst>
              <a:ext uri="{FF2B5EF4-FFF2-40B4-BE49-F238E27FC236}">
                <a16:creationId xmlns:a16="http://schemas.microsoft.com/office/drawing/2014/main" id="{04D75B12-A2F1-47FD-A49B-557E653DE2A3}"/>
              </a:ext>
            </a:extLst>
          </p:cNvPr>
          <p:cNvSpPr>
            <a:spLocks noGrp="1"/>
          </p:cNvSpPr>
          <p:nvPr>
            <p:ph type="sldNum" sz="quarter" idx="17"/>
          </p:nvPr>
        </p:nvSpPr>
        <p:spPr>
          <a:xfrm>
            <a:off x="11506202" y="6519009"/>
            <a:ext cx="304799" cy="206375"/>
          </a:xfrm>
        </p:spPr>
        <p:txBody>
          <a:bodyPr/>
          <a:lstStyle/>
          <a:p>
            <a:fld id="{4F9AC08D-23A9-440E-BCB9-AA1E9877CC38}" type="slidenum">
              <a:rPr lang="es-ES" smtClean="0"/>
              <a:pPr/>
              <a:t>27</a:t>
            </a:fld>
            <a:endParaRPr lang="es-ES" dirty="0"/>
          </a:p>
        </p:txBody>
      </p:sp>
      <p:pic>
        <p:nvPicPr>
          <p:cNvPr id="7" name="Picture 6">
            <a:extLst>
              <a:ext uri="{FF2B5EF4-FFF2-40B4-BE49-F238E27FC236}">
                <a16:creationId xmlns:a16="http://schemas.microsoft.com/office/drawing/2014/main" id="{4778BB36-9CC3-4014-B1BD-61A3C3E097D0}"/>
              </a:ext>
            </a:extLst>
          </p:cNvPr>
          <p:cNvPicPr>
            <a:picLocks noChangeAspect="1"/>
          </p:cNvPicPr>
          <p:nvPr/>
        </p:nvPicPr>
        <p:blipFill>
          <a:blip r:embed="rId3"/>
          <a:stretch>
            <a:fillRect/>
          </a:stretch>
        </p:blipFill>
        <p:spPr>
          <a:xfrm>
            <a:off x="444819" y="1874963"/>
            <a:ext cx="3545653" cy="1991807"/>
          </a:xfrm>
          <a:prstGeom prst="rect">
            <a:avLst/>
          </a:prstGeom>
        </p:spPr>
      </p:pic>
      <p:pic>
        <p:nvPicPr>
          <p:cNvPr id="9" name="Picture 8">
            <a:extLst>
              <a:ext uri="{FF2B5EF4-FFF2-40B4-BE49-F238E27FC236}">
                <a16:creationId xmlns:a16="http://schemas.microsoft.com/office/drawing/2014/main" id="{8C939F7B-7C5B-4191-AE48-50C82AD0F8ED}"/>
              </a:ext>
            </a:extLst>
          </p:cNvPr>
          <p:cNvPicPr>
            <a:picLocks noChangeAspect="1"/>
          </p:cNvPicPr>
          <p:nvPr/>
        </p:nvPicPr>
        <p:blipFill>
          <a:blip r:embed="rId4"/>
          <a:stretch>
            <a:fillRect/>
          </a:stretch>
        </p:blipFill>
        <p:spPr>
          <a:xfrm>
            <a:off x="441251" y="4189622"/>
            <a:ext cx="3549221" cy="1991807"/>
          </a:xfrm>
          <a:prstGeom prst="rect">
            <a:avLst/>
          </a:prstGeom>
        </p:spPr>
      </p:pic>
      <p:pic>
        <p:nvPicPr>
          <p:cNvPr id="12" name="Picture 11">
            <a:extLst>
              <a:ext uri="{FF2B5EF4-FFF2-40B4-BE49-F238E27FC236}">
                <a16:creationId xmlns:a16="http://schemas.microsoft.com/office/drawing/2014/main" id="{BFE0A960-4106-45C9-B003-88E2BF246988}"/>
              </a:ext>
            </a:extLst>
          </p:cNvPr>
          <p:cNvPicPr>
            <a:picLocks noChangeAspect="1"/>
          </p:cNvPicPr>
          <p:nvPr/>
        </p:nvPicPr>
        <p:blipFill>
          <a:blip r:embed="rId5"/>
          <a:stretch>
            <a:fillRect/>
          </a:stretch>
        </p:blipFill>
        <p:spPr>
          <a:xfrm>
            <a:off x="4321734" y="1874963"/>
            <a:ext cx="3545653" cy="1995476"/>
          </a:xfrm>
          <a:prstGeom prst="rect">
            <a:avLst/>
          </a:prstGeom>
        </p:spPr>
      </p:pic>
      <p:sp>
        <p:nvSpPr>
          <p:cNvPr id="54" name="TextBox 53">
            <a:extLst>
              <a:ext uri="{FF2B5EF4-FFF2-40B4-BE49-F238E27FC236}">
                <a16:creationId xmlns:a16="http://schemas.microsoft.com/office/drawing/2014/main" id="{EF2A25E6-086E-4074-8CA2-A170C3FF410C}"/>
              </a:ext>
            </a:extLst>
          </p:cNvPr>
          <p:cNvSpPr txBox="1"/>
          <p:nvPr/>
        </p:nvSpPr>
        <p:spPr>
          <a:xfrm>
            <a:off x="8198649" y="1874963"/>
            <a:ext cx="3545652" cy="1938992"/>
          </a:xfrm>
          <a:prstGeom prst="rect">
            <a:avLst/>
          </a:prstGeom>
        </p:spPr>
        <p:txBody>
          <a:bodyPr vert="horz" wrap="square" lIns="0" tIns="0" rIns="0" bIns="0" rtlCol="0">
            <a:spAutoFit/>
          </a:bodyPr>
          <a:lstStyle/>
          <a:p>
            <a:pPr marL="171450" indent="-171450" algn="l">
              <a:buFont typeface="Arial" panose="020B0604020202020204" pitchFamily="34" charset="0"/>
              <a:buChar char="•"/>
            </a:pPr>
            <a:r>
              <a:rPr lang="en-US" sz="1400" dirty="0"/>
              <a:t>Additional Dashboards allow a deep understanding of </a:t>
            </a:r>
            <a:r>
              <a:rPr lang="en-US" sz="1400" i="1" dirty="0"/>
              <a:t>Line and Process</a:t>
            </a:r>
            <a:r>
              <a:rPr lang="en-US" sz="1400" dirty="0"/>
              <a:t>, </a:t>
            </a:r>
            <a:r>
              <a:rPr lang="en-US" sz="1400" i="1" dirty="0"/>
              <a:t>Productivity by Date </a:t>
            </a:r>
            <a:r>
              <a:rPr lang="en-US" sz="1400" dirty="0"/>
              <a:t>and </a:t>
            </a:r>
            <a:r>
              <a:rPr lang="en-US" sz="1400" i="1" dirty="0"/>
              <a:t>Production Run</a:t>
            </a:r>
            <a:r>
              <a:rPr lang="en-US" sz="1400" dirty="0"/>
              <a:t>  </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dirty="0"/>
              <a:t>Due to the nature of the processes, each production run has to be analyzed individually and quoted to potential clients accordingly, considering feasibility and potential margins</a:t>
            </a:r>
          </a:p>
        </p:txBody>
      </p:sp>
      <p:sp>
        <p:nvSpPr>
          <p:cNvPr id="55" name="Rectangle 54">
            <a:extLst>
              <a:ext uri="{FF2B5EF4-FFF2-40B4-BE49-F238E27FC236}">
                <a16:creationId xmlns:a16="http://schemas.microsoft.com/office/drawing/2014/main" id="{EA4D322B-A637-41D2-8E45-525AFE0ABF9C}"/>
              </a:ext>
            </a:extLst>
          </p:cNvPr>
          <p:cNvSpPr/>
          <p:nvPr/>
        </p:nvSpPr>
        <p:spPr>
          <a:xfrm>
            <a:off x="4393550" y="5129254"/>
            <a:ext cx="7472556" cy="1194848"/>
          </a:xfrm>
          <a:prstGeom prst="rect">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PENDING By correctly assigning costs to each product, IAS will be able to prioritize client orders, pass on low margin opportunities and identify process improvement opportunities</a:t>
            </a:r>
          </a:p>
        </p:txBody>
      </p:sp>
      <p:sp>
        <p:nvSpPr>
          <p:cNvPr id="71" name="Oval 70">
            <a:extLst>
              <a:ext uri="{FF2B5EF4-FFF2-40B4-BE49-F238E27FC236}">
                <a16:creationId xmlns:a16="http://schemas.microsoft.com/office/drawing/2014/main" id="{03C9A639-24A5-420B-9B05-B6ACDB782269}"/>
              </a:ext>
            </a:extLst>
          </p:cNvPr>
          <p:cNvSpPr/>
          <p:nvPr/>
        </p:nvSpPr>
        <p:spPr>
          <a:xfrm>
            <a:off x="284531" y="1423818"/>
            <a:ext cx="322342" cy="322342"/>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
        <p:nvSpPr>
          <p:cNvPr id="72" name="TextBox 71">
            <a:extLst>
              <a:ext uri="{FF2B5EF4-FFF2-40B4-BE49-F238E27FC236}">
                <a16:creationId xmlns:a16="http://schemas.microsoft.com/office/drawing/2014/main" id="{501FB1DD-1EF4-4458-A7ED-D2AF49F86D95}"/>
              </a:ext>
            </a:extLst>
          </p:cNvPr>
          <p:cNvSpPr txBox="1"/>
          <p:nvPr/>
        </p:nvSpPr>
        <p:spPr>
          <a:xfrm>
            <a:off x="703215" y="1438537"/>
            <a:ext cx="2701509" cy="276999"/>
          </a:xfrm>
          <a:prstGeom prst="rect">
            <a:avLst/>
          </a:prstGeom>
        </p:spPr>
        <p:txBody>
          <a:bodyPr vert="horz" wrap="none" lIns="0" tIns="0" rIns="0" bIns="0" rtlCol="0">
            <a:spAutoFit/>
          </a:bodyPr>
          <a:lstStyle/>
          <a:p>
            <a:r>
              <a:rPr lang="en-US" b="1" dirty="0">
                <a:solidFill>
                  <a:schemeClr val="accent5"/>
                </a:solidFill>
              </a:rPr>
              <a:t>Data Analysis &amp; Actions </a:t>
            </a:r>
          </a:p>
        </p:txBody>
      </p:sp>
      <p:grpSp>
        <p:nvGrpSpPr>
          <p:cNvPr id="30" name="Group 29">
            <a:extLst>
              <a:ext uri="{FF2B5EF4-FFF2-40B4-BE49-F238E27FC236}">
                <a16:creationId xmlns:a16="http://schemas.microsoft.com/office/drawing/2014/main" id="{F21BB173-C0F4-4AAB-81BF-53EF8FA98DE9}"/>
              </a:ext>
            </a:extLst>
          </p:cNvPr>
          <p:cNvGrpSpPr/>
          <p:nvPr/>
        </p:nvGrpSpPr>
        <p:grpSpPr>
          <a:xfrm>
            <a:off x="4393550" y="4419521"/>
            <a:ext cx="7472556" cy="461665"/>
            <a:chOff x="4431025" y="4378126"/>
            <a:chExt cx="7472556" cy="461665"/>
          </a:xfrm>
        </p:grpSpPr>
        <p:pic>
          <p:nvPicPr>
            <p:cNvPr id="15" name="Graphic 14" descr="Stopwatch">
              <a:extLst>
                <a:ext uri="{FF2B5EF4-FFF2-40B4-BE49-F238E27FC236}">
                  <a16:creationId xmlns:a16="http://schemas.microsoft.com/office/drawing/2014/main" id="{1CE5694A-9560-485A-95B9-2E5978C866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1025" y="4449155"/>
              <a:ext cx="319606" cy="319606"/>
            </a:xfrm>
            <a:prstGeom prst="rect">
              <a:avLst/>
            </a:prstGeom>
          </p:spPr>
        </p:pic>
        <p:pic>
          <p:nvPicPr>
            <p:cNvPr id="19" name="Graphic 18" descr="Lightbulb">
              <a:extLst>
                <a:ext uri="{FF2B5EF4-FFF2-40B4-BE49-F238E27FC236}">
                  <a16:creationId xmlns:a16="http://schemas.microsoft.com/office/drawing/2014/main" id="{E8493D4D-274A-4B9E-82A7-8A31375977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6902" y="4449155"/>
              <a:ext cx="319606" cy="319606"/>
            </a:xfrm>
            <a:prstGeom prst="rect">
              <a:avLst/>
            </a:prstGeom>
          </p:spPr>
        </p:pic>
        <p:pic>
          <p:nvPicPr>
            <p:cNvPr id="22" name="Graphic 21" descr="Research">
              <a:extLst>
                <a:ext uri="{FF2B5EF4-FFF2-40B4-BE49-F238E27FC236}">
                  <a16:creationId xmlns:a16="http://schemas.microsoft.com/office/drawing/2014/main" id="{2F12066C-E0E2-4039-A4D8-A035FE791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50762" y="4449155"/>
              <a:ext cx="319606" cy="319606"/>
            </a:xfrm>
            <a:prstGeom prst="rect">
              <a:avLst/>
            </a:prstGeom>
          </p:spPr>
        </p:pic>
        <p:pic>
          <p:nvPicPr>
            <p:cNvPr id="24" name="Graphic 23" descr="Gauge">
              <a:extLst>
                <a:ext uri="{FF2B5EF4-FFF2-40B4-BE49-F238E27FC236}">
                  <a16:creationId xmlns:a16="http://schemas.microsoft.com/office/drawing/2014/main" id="{A01B92F4-1904-437C-8EAD-78414262A8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5006" y="4449155"/>
              <a:ext cx="319606" cy="319606"/>
            </a:xfrm>
            <a:prstGeom prst="rect">
              <a:avLst/>
            </a:prstGeom>
          </p:spPr>
        </p:pic>
        <p:pic>
          <p:nvPicPr>
            <p:cNvPr id="26" name="Graphic 25" descr="Target">
              <a:extLst>
                <a:ext uri="{FF2B5EF4-FFF2-40B4-BE49-F238E27FC236}">
                  <a16:creationId xmlns:a16="http://schemas.microsoft.com/office/drawing/2014/main" id="{96B5A7D0-AF64-43AF-A0AB-1F1D4559F3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16013" y="4449155"/>
              <a:ext cx="319606" cy="319606"/>
            </a:xfrm>
            <a:prstGeom prst="rect">
              <a:avLst/>
            </a:prstGeom>
          </p:spPr>
        </p:pic>
        <p:pic>
          <p:nvPicPr>
            <p:cNvPr id="28" name="Graphic 27" descr="Statistics">
              <a:extLst>
                <a:ext uri="{FF2B5EF4-FFF2-40B4-BE49-F238E27FC236}">
                  <a16:creationId xmlns:a16="http://schemas.microsoft.com/office/drawing/2014/main" id="{AA942746-068F-4E72-9EF6-0CEC53003C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43211" y="4449155"/>
              <a:ext cx="319606" cy="319606"/>
            </a:xfrm>
            <a:prstGeom prst="rect">
              <a:avLst/>
            </a:prstGeom>
          </p:spPr>
        </p:pic>
        <p:sp>
          <p:nvSpPr>
            <p:cNvPr id="73" name="TextBox 72">
              <a:extLst>
                <a:ext uri="{FF2B5EF4-FFF2-40B4-BE49-F238E27FC236}">
                  <a16:creationId xmlns:a16="http://schemas.microsoft.com/office/drawing/2014/main" id="{2FFAC77B-607F-42BD-98F4-CA500A7327E4}"/>
                </a:ext>
              </a:extLst>
            </p:cNvPr>
            <p:cNvSpPr txBox="1"/>
            <p:nvPr/>
          </p:nvSpPr>
          <p:spPr>
            <a:xfrm>
              <a:off x="4640456" y="4378126"/>
              <a:ext cx="1040556" cy="461665"/>
            </a:xfrm>
            <a:prstGeom prst="rect">
              <a:avLst/>
            </a:prstGeom>
          </p:spPr>
          <p:txBody>
            <a:bodyPr vert="horz" wrap="square" lIns="0" tIns="0" rIns="0" bIns="0" rtlCol="0">
              <a:spAutoFit/>
            </a:bodyPr>
            <a:lstStyle/>
            <a:p>
              <a:pPr algn="ctr"/>
              <a:r>
                <a:rPr lang="en-US" sz="1000" b="1" i="1" dirty="0">
                  <a:solidFill>
                    <a:schemeClr val="accent1"/>
                  </a:solidFill>
                </a:rPr>
                <a:t>Time and Resources Utilization</a:t>
              </a:r>
            </a:p>
          </p:txBody>
        </p:sp>
        <p:sp>
          <p:nvSpPr>
            <p:cNvPr id="75" name="TextBox 74">
              <a:extLst>
                <a:ext uri="{FF2B5EF4-FFF2-40B4-BE49-F238E27FC236}">
                  <a16:creationId xmlns:a16="http://schemas.microsoft.com/office/drawing/2014/main" id="{D007ACC4-0758-4E82-A7E9-74ABD93DF267}"/>
                </a:ext>
              </a:extLst>
            </p:cNvPr>
            <p:cNvSpPr txBox="1"/>
            <p:nvPr/>
          </p:nvSpPr>
          <p:spPr>
            <a:xfrm>
              <a:off x="5908363" y="4455070"/>
              <a:ext cx="845047" cy="307777"/>
            </a:xfrm>
            <a:prstGeom prst="rect">
              <a:avLst/>
            </a:prstGeom>
          </p:spPr>
          <p:txBody>
            <a:bodyPr vert="horz" wrap="square" lIns="0" tIns="0" rIns="0" bIns="0" rtlCol="0">
              <a:spAutoFit/>
            </a:bodyPr>
            <a:lstStyle/>
            <a:p>
              <a:pPr algn="ctr"/>
              <a:r>
                <a:rPr lang="en-US" sz="1000" b="1" i="1" dirty="0">
                  <a:solidFill>
                    <a:schemeClr val="accent1"/>
                  </a:solidFill>
                </a:rPr>
                <a:t>New Ideas Identification</a:t>
              </a:r>
            </a:p>
          </p:txBody>
        </p:sp>
        <p:sp>
          <p:nvSpPr>
            <p:cNvPr id="77" name="TextBox 76">
              <a:extLst>
                <a:ext uri="{FF2B5EF4-FFF2-40B4-BE49-F238E27FC236}">
                  <a16:creationId xmlns:a16="http://schemas.microsoft.com/office/drawing/2014/main" id="{6BC2B403-7D6B-487F-A727-14D61B81549E}"/>
                </a:ext>
              </a:extLst>
            </p:cNvPr>
            <p:cNvSpPr txBox="1"/>
            <p:nvPr/>
          </p:nvSpPr>
          <p:spPr>
            <a:xfrm>
              <a:off x="7186899" y="4378126"/>
              <a:ext cx="817385" cy="461665"/>
            </a:xfrm>
            <a:prstGeom prst="rect">
              <a:avLst/>
            </a:prstGeom>
          </p:spPr>
          <p:txBody>
            <a:bodyPr vert="horz" wrap="square" lIns="0" tIns="0" rIns="0" bIns="0" rtlCol="0">
              <a:spAutoFit/>
            </a:bodyPr>
            <a:lstStyle/>
            <a:p>
              <a:pPr algn="ctr"/>
              <a:r>
                <a:rPr lang="en-US" sz="1000" b="1" i="1" dirty="0">
                  <a:solidFill>
                    <a:schemeClr val="accent1"/>
                  </a:solidFill>
                </a:rPr>
                <a:t>Analysis      &amp; Issues Identification</a:t>
              </a:r>
            </a:p>
          </p:txBody>
        </p:sp>
        <p:sp>
          <p:nvSpPr>
            <p:cNvPr id="79" name="TextBox 78">
              <a:extLst>
                <a:ext uri="{FF2B5EF4-FFF2-40B4-BE49-F238E27FC236}">
                  <a16:creationId xmlns:a16="http://schemas.microsoft.com/office/drawing/2014/main" id="{E009C53E-FA7E-423E-91A5-3E6E79F69EDB}"/>
                </a:ext>
              </a:extLst>
            </p:cNvPr>
            <p:cNvSpPr txBox="1"/>
            <p:nvPr/>
          </p:nvSpPr>
          <p:spPr>
            <a:xfrm>
              <a:off x="8412275" y="4378126"/>
              <a:ext cx="1040556" cy="461665"/>
            </a:xfrm>
            <a:prstGeom prst="rect">
              <a:avLst/>
            </a:prstGeom>
          </p:spPr>
          <p:txBody>
            <a:bodyPr vert="horz" wrap="square" lIns="0" tIns="0" rIns="0" bIns="0" rtlCol="0">
              <a:spAutoFit/>
            </a:bodyPr>
            <a:lstStyle/>
            <a:p>
              <a:pPr algn="ctr"/>
              <a:r>
                <a:rPr lang="en-US" sz="1000" b="1" i="1" dirty="0">
                  <a:solidFill>
                    <a:schemeClr val="accent1"/>
                  </a:solidFill>
                </a:rPr>
                <a:t>KPI and Parameters Establishment</a:t>
              </a:r>
            </a:p>
          </p:txBody>
        </p:sp>
        <p:sp>
          <p:nvSpPr>
            <p:cNvPr id="80" name="TextBox 79">
              <a:extLst>
                <a:ext uri="{FF2B5EF4-FFF2-40B4-BE49-F238E27FC236}">
                  <a16:creationId xmlns:a16="http://schemas.microsoft.com/office/drawing/2014/main" id="{CC48AD1C-08C9-42E8-8A7D-C03ACA1C9CEB}"/>
                </a:ext>
              </a:extLst>
            </p:cNvPr>
            <p:cNvSpPr txBox="1"/>
            <p:nvPr/>
          </p:nvSpPr>
          <p:spPr>
            <a:xfrm>
              <a:off x="9637651" y="4378126"/>
              <a:ext cx="1040556" cy="461665"/>
            </a:xfrm>
            <a:prstGeom prst="rect">
              <a:avLst/>
            </a:prstGeom>
          </p:spPr>
          <p:txBody>
            <a:bodyPr vert="horz" wrap="square" lIns="0" tIns="0" rIns="0" bIns="0" rtlCol="0">
              <a:spAutoFit/>
            </a:bodyPr>
            <a:lstStyle/>
            <a:p>
              <a:pPr algn="ctr"/>
              <a:r>
                <a:rPr lang="en-US" sz="1000" b="1" i="1" dirty="0">
                  <a:solidFill>
                    <a:schemeClr val="accent1"/>
                  </a:solidFill>
                </a:rPr>
                <a:t>Target and Objectives Setting</a:t>
              </a:r>
            </a:p>
          </p:txBody>
        </p:sp>
        <p:sp>
          <p:nvSpPr>
            <p:cNvPr id="82" name="TextBox 81">
              <a:extLst>
                <a:ext uri="{FF2B5EF4-FFF2-40B4-BE49-F238E27FC236}">
                  <a16:creationId xmlns:a16="http://schemas.microsoft.com/office/drawing/2014/main" id="{FD813DB6-C73E-4AA6-A5E3-1FC2181D9B7E}"/>
                </a:ext>
              </a:extLst>
            </p:cNvPr>
            <p:cNvSpPr txBox="1"/>
            <p:nvPr/>
          </p:nvSpPr>
          <p:spPr>
            <a:xfrm>
              <a:off x="10863025" y="4378126"/>
              <a:ext cx="1040556" cy="461665"/>
            </a:xfrm>
            <a:prstGeom prst="rect">
              <a:avLst/>
            </a:prstGeom>
          </p:spPr>
          <p:txBody>
            <a:bodyPr vert="horz" wrap="square" lIns="0" tIns="0" rIns="0" bIns="0" rtlCol="0">
              <a:spAutoFit/>
            </a:bodyPr>
            <a:lstStyle/>
            <a:p>
              <a:pPr algn="ctr"/>
              <a:r>
                <a:rPr lang="en-US" sz="1000" b="1" i="1" dirty="0">
                  <a:solidFill>
                    <a:schemeClr val="accent1"/>
                  </a:solidFill>
                </a:rPr>
                <a:t>Trends and Historical Data Utilization</a:t>
              </a:r>
            </a:p>
          </p:txBody>
        </p:sp>
      </p:grpSp>
      <p:sp>
        <p:nvSpPr>
          <p:cNvPr id="87" name="TextBox 86">
            <a:extLst>
              <a:ext uri="{FF2B5EF4-FFF2-40B4-BE49-F238E27FC236}">
                <a16:creationId xmlns:a16="http://schemas.microsoft.com/office/drawing/2014/main" id="{5B4DC0EC-399B-4DB3-B925-2CC7FBFE9435}"/>
              </a:ext>
            </a:extLst>
          </p:cNvPr>
          <p:cNvSpPr txBox="1"/>
          <p:nvPr/>
        </p:nvSpPr>
        <p:spPr>
          <a:xfrm>
            <a:off x="4393550" y="4069931"/>
            <a:ext cx="2792476" cy="215444"/>
          </a:xfrm>
          <a:prstGeom prst="rect">
            <a:avLst/>
          </a:prstGeom>
        </p:spPr>
        <p:txBody>
          <a:bodyPr vert="horz" wrap="square" lIns="0" tIns="0" rIns="0" bIns="0" rtlCol="0">
            <a:spAutoFit/>
          </a:bodyPr>
          <a:lstStyle/>
          <a:p>
            <a:pPr algn="l"/>
            <a:r>
              <a:rPr lang="en-US" sz="1400" b="1" i="1" dirty="0">
                <a:solidFill>
                  <a:schemeClr val="accent5"/>
                </a:solidFill>
              </a:rPr>
              <a:t>Main Benefits</a:t>
            </a:r>
          </a:p>
        </p:txBody>
      </p:sp>
    </p:spTree>
    <p:extLst>
      <p:ext uri="{BB962C8B-B14F-4D97-AF65-F5344CB8AC3E}">
        <p14:creationId xmlns:p14="http://schemas.microsoft.com/office/powerpoint/2010/main" val="142550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After reviewing the original data, we found that potential relevant data was missing and we decided to gather it</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We built a scraper for </a:t>
            </a:r>
            <a:r>
              <a:rPr lang="en-US" dirty="0" err="1"/>
              <a:t>AirBNB</a:t>
            </a:r>
            <a:r>
              <a:rPr lang="en-US" dirty="0"/>
              <a:t> and used it on the 5000+ data points corresponding to the 3 </a:t>
            </a:r>
            <a:r>
              <a:rPr lang="en-US" dirty="0" err="1"/>
              <a:t>neighbourhoods</a:t>
            </a:r>
            <a:r>
              <a:rPr lang="en-US" dirty="0"/>
              <a:t> analyzed</a:t>
            </a:r>
          </a:p>
        </p:txBody>
      </p:sp>
      <p:graphicFrame>
        <p:nvGraphicFramePr>
          <p:cNvPr id="2" name="Table 1">
            <a:extLst>
              <a:ext uri="{FF2B5EF4-FFF2-40B4-BE49-F238E27FC236}">
                <a16:creationId xmlns:a16="http://schemas.microsoft.com/office/drawing/2014/main" id="{12CB8400-6A9E-4E4F-A57B-A2576968B491}"/>
              </a:ext>
            </a:extLst>
          </p:cNvPr>
          <p:cNvGraphicFramePr>
            <a:graphicFrameLocks noGrp="1"/>
          </p:cNvGraphicFramePr>
          <p:nvPr>
            <p:extLst>
              <p:ext uri="{D42A27DB-BD31-4B8C-83A1-F6EECF244321}">
                <p14:modId xmlns:p14="http://schemas.microsoft.com/office/powerpoint/2010/main" val="1073050801"/>
              </p:ext>
            </p:extLst>
          </p:nvPr>
        </p:nvGraphicFramePr>
        <p:xfrm>
          <a:off x="746728" y="3399112"/>
          <a:ext cx="7040200" cy="2964373"/>
        </p:xfrm>
        <a:graphic>
          <a:graphicData uri="http://schemas.openxmlformats.org/drawingml/2006/table">
            <a:tbl>
              <a:tblPr/>
              <a:tblGrid>
                <a:gridCol w="624131">
                  <a:extLst>
                    <a:ext uri="{9D8B030D-6E8A-4147-A177-3AD203B41FA5}">
                      <a16:colId xmlns:a16="http://schemas.microsoft.com/office/drawing/2014/main" val="737122550"/>
                    </a:ext>
                  </a:extLst>
                </a:gridCol>
                <a:gridCol w="801787">
                  <a:extLst>
                    <a:ext uri="{9D8B030D-6E8A-4147-A177-3AD203B41FA5}">
                      <a16:colId xmlns:a16="http://schemas.microsoft.com/office/drawing/2014/main" val="832585210"/>
                    </a:ext>
                  </a:extLst>
                </a:gridCol>
                <a:gridCol w="801787">
                  <a:extLst>
                    <a:ext uri="{9D8B030D-6E8A-4147-A177-3AD203B41FA5}">
                      <a16:colId xmlns:a16="http://schemas.microsoft.com/office/drawing/2014/main" val="2248786247"/>
                    </a:ext>
                  </a:extLst>
                </a:gridCol>
                <a:gridCol w="801787">
                  <a:extLst>
                    <a:ext uri="{9D8B030D-6E8A-4147-A177-3AD203B41FA5}">
                      <a16:colId xmlns:a16="http://schemas.microsoft.com/office/drawing/2014/main" val="1844321818"/>
                    </a:ext>
                  </a:extLst>
                </a:gridCol>
                <a:gridCol w="801787">
                  <a:extLst>
                    <a:ext uri="{9D8B030D-6E8A-4147-A177-3AD203B41FA5}">
                      <a16:colId xmlns:a16="http://schemas.microsoft.com/office/drawing/2014/main" val="3636310216"/>
                    </a:ext>
                  </a:extLst>
                </a:gridCol>
                <a:gridCol w="801787">
                  <a:extLst>
                    <a:ext uri="{9D8B030D-6E8A-4147-A177-3AD203B41FA5}">
                      <a16:colId xmlns:a16="http://schemas.microsoft.com/office/drawing/2014/main" val="35625502"/>
                    </a:ext>
                  </a:extLst>
                </a:gridCol>
                <a:gridCol w="801787">
                  <a:extLst>
                    <a:ext uri="{9D8B030D-6E8A-4147-A177-3AD203B41FA5}">
                      <a16:colId xmlns:a16="http://schemas.microsoft.com/office/drawing/2014/main" val="2722636456"/>
                    </a:ext>
                  </a:extLst>
                </a:gridCol>
                <a:gridCol w="801787">
                  <a:extLst>
                    <a:ext uri="{9D8B030D-6E8A-4147-A177-3AD203B41FA5}">
                      <a16:colId xmlns:a16="http://schemas.microsoft.com/office/drawing/2014/main" val="4218372627"/>
                    </a:ext>
                  </a:extLst>
                </a:gridCol>
                <a:gridCol w="803560">
                  <a:extLst>
                    <a:ext uri="{9D8B030D-6E8A-4147-A177-3AD203B41FA5}">
                      <a16:colId xmlns:a16="http://schemas.microsoft.com/office/drawing/2014/main" val="3999810104"/>
                    </a:ext>
                  </a:extLst>
                </a:gridCol>
              </a:tblGrid>
              <a:tr h="201974">
                <a:tc>
                  <a:txBody>
                    <a:bodyPr/>
                    <a:lstStyle/>
                    <a:p>
                      <a:pPr algn="ctr" fontAlgn="ctr"/>
                      <a:br>
                        <a:rPr lang="en-US" sz="800" b="1" dirty="0">
                          <a:solidFill>
                            <a:schemeClr val="bg1"/>
                          </a:solidFill>
                          <a:effectLst/>
                        </a:rPr>
                      </a:br>
                      <a:r>
                        <a:rPr lang="en-US" sz="800" b="1" dirty="0">
                          <a:solidFill>
                            <a:schemeClr val="bg1"/>
                          </a:solidFill>
                          <a:effectLst/>
                        </a:rPr>
                        <a:t>Room</a:t>
                      </a:r>
                    </a:p>
                    <a:p>
                      <a:pPr algn="ctr" fontAlgn="ctr"/>
                      <a:endParaRPr lang="en-US" sz="800" b="1" dirty="0">
                        <a:solidFill>
                          <a:schemeClr val="bg1"/>
                        </a:solidFill>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a:solidFill>
                            <a:schemeClr val="bg1"/>
                          </a:solidFill>
                          <a:effectLst/>
                        </a:rPr>
                        <a:t>Review 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2</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4</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6</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Review 7</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800" b="1" dirty="0">
                          <a:solidFill>
                            <a:schemeClr val="bg1"/>
                          </a:solidFill>
                          <a:effectLst/>
                        </a:rPr>
                        <a:t>Description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399098377"/>
                  </a:ext>
                </a:extLst>
              </a:tr>
              <a:tr h="599436">
                <a:tc>
                  <a:txBody>
                    <a:bodyPr/>
                    <a:lstStyle/>
                    <a:p>
                      <a:pPr algn="ctr" fontAlgn="ctr"/>
                      <a:r>
                        <a:rPr lang="en-US" sz="700" dirty="0">
                          <a:effectLst/>
                        </a:rPr>
                        <a:t>5203</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"fantastic. great stay and nice people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 5min walk to Columbia campus;...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"Great price for the room and location. My hos...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"Welcoming space, clean, great location, comfo...</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"Hands down my favorite Airbnb listing where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"MaryEllen is a very nice, hospitable person.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whole family is amazing, including their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access":"Guests</a:t>
                      </a:r>
                      <a:r>
                        <a:rPr lang="en-US" sz="700" dirty="0">
                          <a:effectLst/>
                        </a:rPr>
                        <a:t> will ...</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1879623"/>
                  </a:ext>
                </a:extLst>
              </a:tr>
              <a:tr h="599436">
                <a:tc>
                  <a:txBody>
                    <a:bodyPr/>
                    <a:lstStyle/>
                    <a:p>
                      <a:pPr algn="ctr" fontAlgn="ctr"/>
                      <a:r>
                        <a:rPr lang="en-US" sz="700">
                          <a:effectLst/>
                        </a:rPr>
                        <a:t>5295</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option for a trip to NYC!!!!! Quick res...</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host canceled this reservation 14 days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place. Great location \nSuper Host. \n...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"This a perfect place! Perfect location (Uppe...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"Lena is a very thoughtful and attentive host....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"Great location."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"Lena was a terrific host, and her apartment i...</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sectioned_description":{"access":null,"author_...</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3028625"/>
                  </a:ext>
                </a:extLst>
              </a:tr>
              <a:tr h="599436">
                <a:tc>
                  <a:txBody>
                    <a:bodyPr/>
                    <a:lstStyle/>
                    <a:p>
                      <a:pPr algn="ctr" fontAlgn="ctr"/>
                      <a:r>
                        <a:rPr lang="en-US" sz="700" dirty="0">
                          <a:effectLst/>
                        </a:rPr>
                        <a:t>6021</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"I would first like to start by saying that Cl...</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"My stay was beyond pleasant! Claudio has a be...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place was great. Only 2 short block...</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one of the best Airbnb apartment I’ve...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an amazing location - across the </a:t>
                      </a:r>
                      <a:r>
                        <a:rPr lang="en-US" sz="700" dirty="0" err="1">
                          <a:effectLst/>
                        </a:rPr>
                        <a:t>stre</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"The reservation was canceled 7 days before ar...</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"Claudio's apartment was a great find! It is c...</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sectioned_description":{"access":"Guests are w...</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592489"/>
                  </a:ext>
                </a:extLst>
              </a:tr>
              <a:tr h="599436">
                <a:tc>
                  <a:txBody>
                    <a:bodyPr/>
                    <a:lstStyle/>
                    <a:p>
                      <a:pPr algn="ctr" fontAlgn="ctr"/>
                      <a:r>
                        <a:rPr lang="en-US" sz="700" dirty="0">
                          <a:effectLst/>
                        </a:rPr>
                        <a:t>9668</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"This is probably one of the best places to </a:t>
                      </a:r>
                      <a:r>
                        <a:rPr lang="en-US" sz="700" dirty="0" err="1">
                          <a:effectLst/>
                        </a:rPr>
                        <a:t>st.</a:t>
                      </a:r>
                      <a:r>
                        <a:rPr lang="en-US" sz="700"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"We met </a:t>
                      </a:r>
                      <a:r>
                        <a:rPr lang="en-US" sz="700" dirty="0" err="1">
                          <a:effectLst/>
                        </a:rPr>
                        <a:t>Donaldo</a:t>
                      </a:r>
                      <a:r>
                        <a:rPr lang="en-US" sz="700" dirty="0">
                          <a:effectLst/>
                        </a:rPr>
                        <a:t> and he was very sweet and prov...</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 didn't meet Trip, but his co-host managed e...</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"Big applauds to a co-host Donald. He was very...</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a:effectLst/>
                        </a:rPr>
                        <a:t>"pretty comfortable place and accessible to an...</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"I’ll begin by saying, “you get what you pay f...</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a:effectLst/>
                        </a:rPr>
                        <a:t>"Trip was very flexible and accommodating!"</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700" dirty="0" err="1">
                          <a:effectLst/>
                        </a:rPr>
                        <a:t>sectioned_description</a:t>
                      </a:r>
                      <a:r>
                        <a:rPr lang="en-US" sz="700" dirty="0">
                          <a:effectLst/>
                        </a:rPr>
                        <a:t>":{"</a:t>
                      </a:r>
                      <a:r>
                        <a:rPr lang="en-US" sz="700" dirty="0" err="1">
                          <a:effectLst/>
                        </a:rPr>
                        <a:t>access":"bedroom</a:t>
                      </a:r>
                      <a:r>
                        <a:rPr lang="en-US" sz="700" dirty="0">
                          <a:effectLst/>
                        </a:rPr>
                        <a:t>, bat...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6941027"/>
                  </a:ext>
                </a:extLst>
              </a:tr>
              <a:tr h="186069">
                <a:tc>
                  <a:txBody>
                    <a:bodyPr/>
                    <a:lstStyle/>
                    <a:p>
                      <a:pPr algn="ctr" fontAlgn="ctr"/>
                      <a:r>
                        <a:rPr lang="en-US" sz="1000" b="1" dirty="0">
                          <a:effectLst/>
                        </a:rPr>
                        <a:t>…</a:t>
                      </a: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sz="700" dirty="0">
                        <a:effectLst/>
                      </a:endParaRPr>
                    </a:p>
                  </a:txBody>
                  <a:tcPr marL="7400" marR="7400" marT="7400" marB="7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8540158"/>
                  </a:ext>
                </a:extLst>
              </a:tr>
            </a:tbl>
          </a:graphicData>
        </a:graphic>
      </p:graphicFrame>
      <p:sp>
        <p:nvSpPr>
          <p:cNvPr id="6" name="Google Shape;188;p26">
            <a:extLst>
              <a:ext uri="{FF2B5EF4-FFF2-40B4-BE49-F238E27FC236}">
                <a16:creationId xmlns:a16="http://schemas.microsoft.com/office/drawing/2014/main" id="{CD70F36A-49ED-4E95-9632-27B21F0B4059}"/>
              </a:ext>
            </a:extLst>
          </p:cNvPr>
          <p:cNvSpPr txBox="1"/>
          <p:nvPr/>
        </p:nvSpPr>
        <p:spPr>
          <a:xfrm>
            <a:off x="8348732" y="4268653"/>
            <a:ext cx="3096539" cy="1581817"/>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took the latest 7 reviews for each of the rooms as they are the most representative</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also obtained the Description of the Listing</a:t>
            </a:r>
          </a:p>
          <a:p>
            <a:pPr marL="171450" indent="-171450">
              <a:lnSpc>
                <a:spcPct val="110000"/>
              </a:lnSpc>
              <a:buClr>
                <a:srgbClr val="393C41"/>
              </a:buClr>
              <a:buSzPct val="100000"/>
              <a:buFont typeface="Arial" panose="020B0604020202020204" pitchFamily="34" charset="0"/>
              <a:buChar char="•"/>
            </a:pPr>
            <a:endParaRPr lang="en-US" sz="1400" dirty="0">
              <a:solidFill>
                <a:srgbClr val="393C41"/>
              </a:solidFill>
              <a:latin typeface="Arial"/>
              <a:cs typeface="Arial"/>
              <a:sym typeface="Arial"/>
            </a:endParaRPr>
          </a:p>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With these features we were able to perform additional analysis</a:t>
            </a:r>
            <a:endParaRPr sz="1000" dirty="0"/>
          </a:p>
        </p:txBody>
      </p:sp>
      <p:graphicFrame>
        <p:nvGraphicFramePr>
          <p:cNvPr id="4" name="Table 3">
            <a:extLst>
              <a:ext uri="{FF2B5EF4-FFF2-40B4-BE49-F238E27FC236}">
                <a16:creationId xmlns:a16="http://schemas.microsoft.com/office/drawing/2014/main" id="{581F5C65-AB23-460E-A0AF-32E02677A551}"/>
              </a:ext>
            </a:extLst>
          </p:cNvPr>
          <p:cNvGraphicFramePr>
            <a:graphicFrameLocks noGrp="1"/>
          </p:cNvGraphicFramePr>
          <p:nvPr>
            <p:extLst>
              <p:ext uri="{D42A27DB-BD31-4B8C-83A1-F6EECF244321}">
                <p14:modId xmlns:p14="http://schemas.microsoft.com/office/powerpoint/2010/main" val="519288636"/>
              </p:ext>
            </p:extLst>
          </p:nvPr>
        </p:nvGraphicFramePr>
        <p:xfrm>
          <a:off x="746727" y="1888160"/>
          <a:ext cx="7040200" cy="1266825"/>
        </p:xfrm>
        <a:graphic>
          <a:graphicData uri="http://schemas.openxmlformats.org/drawingml/2006/table">
            <a:tbl>
              <a:tblPr firstRow="1">
                <a:tableStyleId>{17292A2E-F333-43FB-9621-5CBBE7FDCDCB}</a:tableStyleId>
              </a:tblPr>
              <a:tblGrid>
                <a:gridCol w="880025">
                  <a:extLst>
                    <a:ext uri="{9D8B030D-6E8A-4147-A177-3AD203B41FA5}">
                      <a16:colId xmlns:a16="http://schemas.microsoft.com/office/drawing/2014/main" val="1492642593"/>
                    </a:ext>
                  </a:extLst>
                </a:gridCol>
                <a:gridCol w="880025">
                  <a:extLst>
                    <a:ext uri="{9D8B030D-6E8A-4147-A177-3AD203B41FA5}">
                      <a16:colId xmlns:a16="http://schemas.microsoft.com/office/drawing/2014/main" val="1008661738"/>
                    </a:ext>
                  </a:extLst>
                </a:gridCol>
                <a:gridCol w="880025">
                  <a:extLst>
                    <a:ext uri="{9D8B030D-6E8A-4147-A177-3AD203B41FA5}">
                      <a16:colId xmlns:a16="http://schemas.microsoft.com/office/drawing/2014/main" val="3180032442"/>
                    </a:ext>
                  </a:extLst>
                </a:gridCol>
                <a:gridCol w="880025">
                  <a:extLst>
                    <a:ext uri="{9D8B030D-6E8A-4147-A177-3AD203B41FA5}">
                      <a16:colId xmlns:a16="http://schemas.microsoft.com/office/drawing/2014/main" val="4138584994"/>
                    </a:ext>
                  </a:extLst>
                </a:gridCol>
                <a:gridCol w="880025">
                  <a:extLst>
                    <a:ext uri="{9D8B030D-6E8A-4147-A177-3AD203B41FA5}">
                      <a16:colId xmlns:a16="http://schemas.microsoft.com/office/drawing/2014/main" val="1754225312"/>
                    </a:ext>
                  </a:extLst>
                </a:gridCol>
                <a:gridCol w="880025">
                  <a:extLst>
                    <a:ext uri="{9D8B030D-6E8A-4147-A177-3AD203B41FA5}">
                      <a16:colId xmlns:a16="http://schemas.microsoft.com/office/drawing/2014/main" val="2502805745"/>
                    </a:ext>
                  </a:extLst>
                </a:gridCol>
                <a:gridCol w="880025">
                  <a:extLst>
                    <a:ext uri="{9D8B030D-6E8A-4147-A177-3AD203B41FA5}">
                      <a16:colId xmlns:a16="http://schemas.microsoft.com/office/drawing/2014/main" val="2203879014"/>
                    </a:ext>
                  </a:extLst>
                </a:gridCol>
                <a:gridCol w="880025">
                  <a:extLst>
                    <a:ext uri="{9D8B030D-6E8A-4147-A177-3AD203B41FA5}">
                      <a16:colId xmlns:a16="http://schemas.microsoft.com/office/drawing/2014/main" val="2005274375"/>
                    </a:ext>
                  </a:extLst>
                </a:gridCol>
              </a:tblGrid>
              <a:tr h="180975">
                <a:tc>
                  <a:txBody>
                    <a:bodyPr/>
                    <a:lstStyle/>
                    <a:p>
                      <a:pPr algn="ctr" fontAlgn="b"/>
                      <a:r>
                        <a:rPr lang="en-US" sz="1000" u="none" strike="noStrike" dirty="0">
                          <a:effectLst/>
                        </a:rPr>
                        <a:t>Room</a:t>
                      </a:r>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Stars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Accuracy</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u="none" strike="noStrike" dirty="0">
                          <a:effectLst/>
                        </a:rPr>
                        <a:t>Communication</a:t>
                      </a:r>
                      <a:endParaRPr lang="en-US" sz="9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Cleanliness</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Location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Check-In</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Value</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31155"/>
                  </a:ext>
                </a:extLst>
              </a:tr>
              <a:tr h="180975">
                <a:tc>
                  <a:txBody>
                    <a:bodyPr/>
                    <a:lstStyle/>
                    <a:p>
                      <a:pPr algn="ctr" fontAlgn="b"/>
                      <a:r>
                        <a:rPr lang="en-US" sz="1000" u="none" strike="noStrike">
                          <a:effectLst/>
                        </a:rPr>
                        <a:t>5203</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82295"/>
                  </a:ext>
                </a:extLst>
              </a:tr>
              <a:tr h="180975">
                <a:tc>
                  <a:txBody>
                    <a:bodyPr/>
                    <a:lstStyle/>
                    <a:p>
                      <a:pPr algn="ctr" fontAlgn="b"/>
                      <a:r>
                        <a:rPr lang="en-US" sz="1000" u="none" strike="noStrike">
                          <a:effectLst/>
                        </a:rPr>
                        <a:t>5295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353054"/>
                  </a:ext>
                </a:extLst>
              </a:tr>
              <a:tr h="180975">
                <a:tc>
                  <a:txBody>
                    <a:bodyPr/>
                    <a:lstStyle/>
                    <a:p>
                      <a:pPr algn="ctr" fontAlgn="b"/>
                      <a:r>
                        <a:rPr lang="en-US" sz="1000" u="none" strike="noStrike">
                          <a:effectLst/>
                        </a:rPr>
                        <a:t>6021</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78089"/>
                  </a:ext>
                </a:extLst>
              </a:tr>
              <a:tr h="180975">
                <a:tc>
                  <a:txBody>
                    <a:bodyPr/>
                    <a:lstStyle/>
                    <a:p>
                      <a:pPr algn="ctr" fontAlgn="b"/>
                      <a:r>
                        <a:rPr lang="en-US" sz="1000" u="none" strike="noStrike">
                          <a:effectLst/>
                        </a:rPr>
                        <a:t>9668</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4.5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83000"/>
                  </a:ext>
                </a:extLst>
              </a:tr>
              <a:tr h="180975">
                <a:tc>
                  <a:txBody>
                    <a:bodyPr/>
                    <a:lstStyle/>
                    <a:p>
                      <a:pPr algn="ctr" fontAlgn="b"/>
                      <a:r>
                        <a:rPr lang="en-US" sz="1000" u="none" strike="noStrike">
                          <a:effectLst/>
                        </a:rPr>
                        <a:t>9704</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210766"/>
                  </a:ext>
                </a:extLst>
              </a:tr>
              <a:tr h="180975">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000" dirty="0">
                          <a:effectLst/>
                        </a:rPr>
                        <a:t>…</a:t>
                      </a:r>
                      <a:endParaRPr lang="en-US" sz="1000" b="1" dirty="0">
                        <a:effectLs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907293"/>
                  </a:ext>
                </a:extLst>
              </a:tr>
            </a:tbl>
          </a:graphicData>
        </a:graphic>
      </p:graphicFrame>
      <p:sp>
        <p:nvSpPr>
          <p:cNvPr id="8" name="Google Shape;188;p26">
            <a:extLst>
              <a:ext uri="{FF2B5EF4-FFF2-40B4-BE49-F238E27FC236}">
                <a16:creationId xmlns:a16="http://schemas.microsoft.com/office/drawing/2014/main" id="{E0126A72-6903-4D73-B270-4E7FFCBEEEE2}"/>
              </a:ext>
            </a:extLst>
          </p:cNvPr>
          <p:cNvSpPr txBox="1"/>
          <p:nvPr/>
        </p:nvSpPr>
        <p:spPr>
          <a:xfrm>
            <a:off x="8348732" y="1984962"/>
            <a:ext cx="3096539" cy="1263282"/>
          </a:xfrm>
          <a:prstGeom prst="rect">
            <a:avLst/>
          </a:prstGeom>
          <a:noFill/>
          <a:ln>
            <a:noFill/>
          </a:ln>
        </p:spPr>
        <p:txBody>
          <a:bodyPr spcFirstLastPara="1" wrap="square" lIns="25400" tIns="25400" rIns="25400" bIns="25400" anchor="ctr" anchorCtr="0">
            <a:noAutofit/>
          </a:bodyPr>
          <a:lstStyle/>
          <a:p>
            <a:pPr marL="171450" indent="-171450">
              <a:lnSpc>
                <a:spcPct val="110000"/>
              </a:lnSpc>
              <a:buClr>
                <a:srgbClr val="393C41"/>
              </a:buClr>
              <a:buSzPct val="100000"/>
              <a:buFont typeface="Arial" panose="020B0604020202020204" pitchFamily="34" charset="0"/>
              <a:buChar char="•"/>
            </a:pPr>
            <a:r>
              <a:rPr lang="en-US" sz="1400" dirty="0">
                <a:solidFill>
                  <a:srgbClr val="393C41"/>
                </a:solidFill>
                <a:latin typeface="Arial"/>
                <a:cs typeface="Arial"/>
                <a:sym typeface="Arial"/>
              </a:rPr>
              <a:t>We obtained the Rankings across 6 different categories as well as the overall Ranking (Stars)</a:t>
            </a:r>
            <a:endParaRPr sz="1000" dirty="0"/>
          </a:p>
        </p:txBody>
      </p:sp>
      <p:pic>
        <p:nvPicPr>
          <p:cNvPr id="7" name="Graphic 6" descr="Chat">
            <a:extLst>
              <a:ext uri="{FF2B5EF4-FFF2-40B4-BE49-F238E27FC236}">
                <a16:creationId xmlns:a16="http://schemas.microsoft.com/office/drawing/2014/main" id="{5BB7BAC4-01F9-45F2-B8BF-EC17C4575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491" y="3341284"/>
            <a:ext cx="536945" cy="536945"/>
          </a:xfrm>
          <a:prstGeom prst="rect">
            <a:avLst/>
          </a:prstGeom>
        </p:spPr>
      </p:pic>
      <p:pic>
        <p:nvPicPr>
          <p:cNvPr id="10" name="Graphic 9" descr="Star">
            <a:extLst>
              <a:ext uri="{FF2B5EF4-FFF2-40B4-BE49-F238E27FC236}">
                <a16:creationId xmlns:a16="http://schemas.microsoft.com/office/drawing/2014/main" id="{61EA365B-0ED5-4399-9AE6-AF7DEDE0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492" y="1716489"/>
            <a:ext cx="536945" cy="536945"/>
          </a:xfrm>
          <a:prstGeom prst="rect">
            <a:avLst/>
          </a:prstGeom>
        </p:spPr>
      </p:pic>
    </p:spTree>
    <p:extLst>
      <p:ext uri="{BB962C8B-B14F-4D97-AF65-F5344CB8AC3E}">
        <p14:creationId xmlns:p14="http://schemas.microsoft.com/office/powerpoint/2010/main" val="401389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
        <p:nvSpPr>
          <p:cNvPr id="5" name="Rectangle 4">
            <a:extLst>
              <a:ext uri="{FF2B5EF4-FFF2-40B4-BE49-F238E27FC236}">
                <a16:creationId xmlns:a16="http://schemas.microsoft.com/office/drawing/2014/main" id="{713D6260-E176-4250-905F-A094BB4E9492}"/>
              </a:ext>
            </a:extLst>
          </p:cNvPr>
          <p:cNvSpPr/>
          <p:nvPr/>
        </p:nvSpPr>
        <p:spPr>
          <a:xfrm>
            <a:off x="648393" y="4886157"/>
            <a:ext cx="3533132" cy="1477328"/>
          </a:xfrm>
          <a:prstGeom prst="rect">
            <a:avLst/>
          </a:prstGeom>
        </p:spPr>
        <p:txBody>
          <a:bodyPr wrap="square">
            <a:spAutoFit/>
          </a:bodyPr>
          <a:lstStyle/>
          <a:p>
            <a:r>
              <a:rPr lang="en-US" dirty="0">
                <a:latin typeface="ArialMT"/>
              </a:rPr>
              <a:t>After this analysis, we can see that the number of reviews doesn't explain the price. We can drop this feature, it</a:t>
            </a:r>
          </a:p>
          <a:p>
            <a:r>
              <a:rPr lang="en-US" dirty="0">
                <a:latin typeface="ArialMT"/>
              </a:rPr>
              <a:t>is useless for our model</a:t>
            </a:r>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88A5D87-91E6-4387-9B0A-11B10E3EB7C6}"/>
                  </a:ext>
                </a:extLst>
              </p14:cNvPr>
              <p14:cNvContentPartPr/>
              <p14:nvPr/>
            </p14:nvContentPartPr>
            <p14:xfrm>
              <a:off x="12028004" y="1514695"/>
              <a:ext cx="16200" cy="27360"/>
            </p14:xfrm>
          </p:contentPart>
        </mc:Choice>
        <mc:Fallback>
          <p:pic>
            <p:nvPicPr>
              <p:cNvPr id="6" name="Ink 5">
                <a:extLst>
                  <a:ext uri="{FF2B5EF4-FFF2-40B4-BE49-F238E27FC236}">
                    <a16:creationId xmlns:a16="http://schemas.microsoft.com/office/drawing/2014/main" id="{188A5D87-91E6-4387-9B0A-11B10E3EB7C6}"/>
                  </a:ext>
                </a:extLst>
              </p:cNvPr>
              <p:cNvPicPr/>
              <p:nvPr/>
            </p:nvPicPr>
            <p:blipFill>
              <a:blip r:embed="rId4"/>
              <a:stretch>
                <a:fillRect/>
              </a:stretch>
            </p:blipFill>
            <p:spPr>
              <a:xfrm>
                <a:off x="12023684" y="1510375"/>
                <a:ext cx="24840" cy="36000"/>
              </a:xfrm>
              <a:prstGeom prst="rect">
                <a:avLst/>
              </a:prstGeom>
            </p:spPr>
          </p:pic>
        </mc:Fallback>
      </mc:AlternateContent>
      <p:pic>
        <p:nvPicPr>
          <p:cNvPr id="7" name="Picture 6">
            <a:extLst>
              <a:ext uri="{FF2B5EF4-FFF2-40B4-BE49-F238E27FC236}">
                <a16:creationId xmlns:a16="http://schemas.microsoft.com/office/drawing/2014/main" id="{08D8E9E0-CEE7-4138-A7E3-FBCC0DC1004D}"/>
              </a:ext>
            </a:extLst>
          </p:cNvPr>
          <p:cNvPicPr>
            <a:picLocks noChangeAspect="1"/>
          </p:cNvPicPr>
          <p:nvPr/>
        </p:nvPicPr>
        <p:blipFill>
          <a:blip r:embed="rId5"/>
          <a:stretch>
            <a:fillRect/>
          </a:stretch>
        </p:blipFill>
        <p:spPr>
          <a:xfrm>
            <a:off x="453996" y="2069436"/>
            <a:ext cx="3727529" cy="2225473"/>
          </a:xfrm>
          <a:prstGeom prst="rect">
            <a:avLst/>
          </a:prstGeom>
        </p:spPr>
      </p:pic>
      <p:pic>
        <p:nvPicPr>
          <p:cNvPr id="9" name="Picture 8">
            <a:extLst>
              <a:ext uri="{FF2B5EF4-FFF2-40B4-BE49-F238E27FC236}">
                <a16:creationId xmlns:a16="http://schemas.microsoft.com/office/drawing/2014/main" id="{55564EE5-F72B-429D-A43A-6146F4427474}"/>
              </a:ext>
            </a:extLst>
          </p:cNvPr>
          <p:cNvPicPr>
            <a:picLocks noChangeAspect="1"/>
          </p:cNvPicPr>
          <p:nvPr/>
        </p:nvPicPr>
        <p:blipFill>
          <a:blip r:embed="rId6"/>
          <a:stretch>
            <a:fillRect/>
          </a:stretch>
        </p:blipFill>
        <p:spPr>
          <a:xfrm>
            <a:off x="4547321" y="2030425"/>
            <a:ext cx="3599151" cy="2266746"/>
          </a:xfrm>
          <a:prstGeom prst="rect">
            <a:avLst/>
          </a:prstGeom>
        </p:spPr>
      </p:pic>
      <p:sp>
        <p:nvSpPr>
          <p:cNvPr id="10" name="Rectangle 9">
            <a:extLst>
              <a:ext uri="{FF2B5EF4-FFF2-40B4-BE49-F238E27FC236}">
                <a16:creationId xmlns:a16="http://schemas.microsoft.com/office/drawing/2014/main" id="{3EE7E520-49FB-460C-A6F7-7BDDD79B165C}"/>
              </a:ext>
            </a:extLst>
          </p:cNvPr>
          <p:cNvSpPr/>
          <p:nvPr/>
        </p:nvSpPr>
        <p:spPr>
          <a:xfrm>
            <a:off x="4600870" y="5009836"/>
            <a:ext cx="3599151" cy="923330"/>
          </a:xfrm>
          <a:prstGeom prst="rect">
            <a:avLst/>
          </a:prstGeom>
        </p:spPr>
        <p:txBody>
          <a:bodyPr wrap="square">
            <a:spAutoFit/>
          </a:bodyPr>
          <a:lstStyle/>
          <a:p>
            <a:r>
              <a:rPr lang="en-US" dirty="0">
                <a:latin typeface="ArialMT"/>
              </a:rPr>
              <a:t>We conclude that availability is not an explanatory feature for the price</a:t>
            </a:r>
            <a:endParaRPr lang="en-US" dirty="0"/>
          </a:p>
        </p:txBody>
      </p:sp>
    </p:spTree>
    <p:extLst>
      <p:ext uri="{BB962C8B-B14F-4D97-AF65-F5344CB8AC3E}">
        <p14:creationId xmlns:p14="http://schemas.microsoft.com/office/powerpoint/2010/main" val="2610750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We performed Sentiment analysis in order to obtain an additional point of comparison for our friends and family</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After performing sentiment analysis on the 3 </a:t>
            </a:r>
            <a:r>
              <a:rPr lang="en-US" dirty="0" err="1"/>
              <a:t>neighbourhoods</a:t>
            </a:r>
            <a:r>
              <a:rPr lang="en-US" dirty="0"/>
              <a:t> we concluded that they have  virtually the same perception </a:t>
            </a:r>
          </a:p>
        </p:txBody>
      </p:sp>
      <p:pic>
        <p:nvPicPr>
          <p:cNvPr id="2" name="Picture 1">
            <a:extLst>
              <a:ext uri="{FF2B5EF4-FFF2-40B4-BE49-F238E27FC236}">
                <a16:creationId xmlns:a16="http://schemas.microsoft.com/office/drawing/2014/main" id="{EE45EE77-3CCB-4A16-9907-BBE75B706671}"/>
              </a:ext>
            </a:extLst>
          </p:cNvPr>
          <p:cNvPicPr>
            <a:picLocks noChangeAspect="1"/>
          </p:cNvPicPr>
          <p:nvPr/>
        </p:nvPicPr>
        <p:blipFill>
          <a:blip r:embed="rId3"/>
          <a:stretch>
            <a:fillRect/>
          </a:stretch>
        </p:blipFill>
        <p:spPr>
          <a:xfrm>
            <a:off x="513657" y="2526056"/>
            <a:ext cx="3326524" cy="2743200"/>
          </a:xfrm>
          <a:prstGeom prst="rect">
            <a:avLst/>
          </a:prstGeom>
        </p:spPr>
      </p:pic>
      <p:pic>
        <p:nvPicPr>
          <p:cNvPr id="4" name="Picture 3">
            <a:extLst>
              <a:ext uri="{FF2B5EF4-FFF2-40B4-BE49-F238E27FC236}">
                <a16:creationId xmlns:a16="http://schemas.microsoft.com/office/drawing/2014/main" id="{0FC1B906-2C10-46FD-AA7A-46BCE368A870}"/>
              </a:ext>
            </a:extLst>
          </p:cNvPr>
          <p:cNvPicPr>
            <a:picLocks noChangeAspect="1"/>
          </p:cNvPicPr>
          <p:nvPr/>
        </p:nvPicPr>
        <p:blipFill>
          <a:blip r:embed="rId4"/>
          <a:stretch>
            <a:fillRect/>
          </a:stretch>
        </p:blipFill>
        <p:spPr>
          <a:xfrm>
            <a:off x="4444601" y="2526056"/>
            <a:ext cx="3269433" cy="2743200"/>
          </a:xfrm>
          <a:prstGeom prst="rect">
            <a:avLst/>
          </a:prstGeom>
        </p:spPr>
      </p:pic>
      <p:pic>
        <p:nvPicPr>
          <p:cNvPr id="5" name="Picture 4">
            <a:extLst>
              <a:ext uri="{FF2B5EF4-FFF2-40B4-BE49-F238E27FC236}">
                <a16:creationId xmlns:a16="http://schemas.microsoft.com/office/drawing/2014/main" id="{4E010E97-EA6C-4683-9241-90992B12BB91}"/>
              </a:ext>
            </a:extLst>
          </p:cNvPr>
          <p:cNvPicPr>
            <a:picLocks noChangeAspect="1"/>
          </p:cNvPicPr>
          <p:nvPr/>
        </p:nvPicPr>
        <p:blipFill>
          <a:blip r:embed="rId5"/>
          <a:stretch>
            <a:fillRect/>
          </a:stretch>
        </p:blipFill>
        <p:spPr>
          <a:xfrm>
            <a:off x="8318454" y="2526056"/>
            <a:ext cx="3359889" cy="2743200"/>
          </a:xfrm>
          <a:prstGeom prst="rect">
            <a:avLst/>
          </a:prstGeom>
        </p:spPr>
      </p:pic>
      <p:graphicFrame>
        <p:nvGraphicFramePr>
          <p:cNvPr id="8" name="Table 7">
            <a:extLst>
              <a:ext uri="{FF2B5EF4-FFF2-40B4-BE49-F238E27FC236}">
                <a16:creationId xmlns:a16="http://schemas.microsoft.com/office/drawing/2014/main" id="{5006D4D7-94B8-4540-AC2F-2620B3ADF239}"/>
              </a:ext>
            </a:extLst>
          </p:cNvPr>
          <p:cNvGraphicFramePr>
            <a:graphicFrameLocks noGrp="1"/>
          </p:cNvGraphicFramePr>
          <p:nvPr>
            <p:extLst>
              <p:ext uri="{D42A27DB-BD31-4B8C-83A1-F6EECF244321}">
                <p14:modId xmlns:p14="http://schemas.microsoft.com/office/powerpoint/2010/main" val="2417078959"/>
              </p:ext>
            </p:extLst>
          </p:nvPr>
        </p:nvGraphicFramePr>
        <p:xfrm>
          <a:off x="379562"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2" name="Table 11">
            <a:extLst>
              <a:ext uri="{FF2B5EF4-FFF2-40B4-BE49-F238E27FC236}">
                <a16:creationId xmlns:a16="http://schemas.microsoft.com/office/drawing/2014/main" id="{38FBEC1D-71CA-473A-80F4-34B90595DB47}"/>
              </a:ext>
            </a:extLst>
          </p:cNvPr>
          <p:cNvGraphicFramePr>
            <a:graphicFrameLocks noGrp="1"/>
          </p:cNvGraphicFramePr>
          <p:nvPr>
            <p:extLst>
              <p:ext uri="{D42A27DB-BD31-4B8C-83A1-F6EECF244321}">
                <p14:modId xmlns:p14="http://schemas.microsoft.com/office/powerpoint/2010/main" val="362551495"/>
              </p:ext>
            </p:extLst>
          </p:nvPr>
        </p:nvGraphicFramePr>
        <p:xfrm>
          <a:off x="4306401"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graphicFrame>
        <p:nvGraphicFramePr>
          <p:cNvPr id="13" name="Table 12">
            <a:extLst>
              <a:ext uri="{FF2B5EF4-FFF2-40B4-BE49-F238E27FC236}">
                <a16:creationId xmlns:a16="http://schemas.microsoft.com/office/drawing/2014/main" id="{9E0D019E-C7A9-4D7E-AC8A-FACE0FB9B9E1}"/>
              </a:ext>
            </a:extLst>
          </p:cNvPr>
          <p:cNvGraphicFramePr>
            <a:graphicFrameLocks noGrp="1"/>
          </p:cNvGraphicFramePr>
          <p:nvPr>
            <p:extLst>
              <p:ext uri="{D42A27DB-BD31-4B8C-83A1-F6EECF244321}">
                <p14:modId xmlns:p14="http://schemas.microsoft.com/office/powerpoint/2010/main" val="619173531"/>
              </p:ext>
            </p:extLst>
          </p:nvPr>
        </p:nvGraphicFramePr>
        <p:xfrm>
          <a:off x="8318454" y="5444258"/>
          <a:ext cx="3465484" cy="487680"/>
        </p:xfrm>
        <a:graphic>
          <a:graphicData uri="http://schemas.openxmlformats.org/drawingml/2006/table">
            <a:tbl>
              <a:tblPr firstRow="1" bandRow="1">
                <a:tableStyleId>{5A111915-BE36-4E01-A7E5-04B1672EAD32}</a:tableStyleId>
              </a:tblPr>
              <a:tblGrid>
                <a:gridCol w="866371">
                  <a:extLst>
                    <a:ext uri="{9D8B030D-6E8A-4147-A177-3AD203B41FA5}">
                      <a16:colId xmlns:a16="http://schemas.microsoft.com/office/drawing/2014/main" val="3089216194"/>
                    </a:ext>
                  </a:extLst>
                </a:gridCol>
                <a:gridCol w="866371">
                  <a:extLst>
                    <a:ext uri="{9D8B030D-6E8A-4147-A177-3AD203B41FA5}">
                      <a16:colId xmlns:a16="http://schemas.microsoft.com/office/drawing/2014/main" val="1623246446"/>
                    </a:ext>
                  </a:extLst>
                </a:gridCol>
                <a:gridCol w="866371">
                  <a:extLst>
                    <a:ext uri="{9D8B030D-6E8A-4147-A177-3AD203B41FA5}">
                      <a16:colId xmlns:a16="http://schemas.microsoft.com/office/drawing/2014/main" val="1075331745"/>
                    </a:ext>
                  </a:extLst>
                </a:gridCol>
                <a:gridCol w="866371">
                  <a:extLst>
                    <a:ext uri="{9D8B030D-6E8A-4147-A177-3AD203B41FA5}">
                      <a16:colId xmlns:a16="http://schemas.microsoft.com/office/drawing/2014/main" val="4057780038"/>
                    </a:ext>
                  </a:extLst>
                </a:gridCol>
              </a:tblGrid>
              <a:tr h="166640">
                <a:tc>
                  <a:txBody>
                    <a:bodyPr/>
                    <a:lstStyle/>
                    <a:p>
                      <a:pPr algn="ctr"/>
                      <a:r>
                        <a:rPr lang="en-US" sz="10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Neutral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Compound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206162"/>
                  </a:ext>
                </a:extLst>
              </a:tr>
              <a:tr h="166640">
                <a:tc>
                  <a:txBody>
                    <a:bodyPr/>
                    <a:lstStyle/>
                    <a:p>
                      <a:pPr algn="ctr"/>
                      <a:r>
                        <a:rPr lang="en-US" sz="10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7136"/>
                  </a:ext>
                </a:extLst>
              </a:tr>
            </a:tbl>
          </a:graphicData>
        </a:graphic>
      </p:graphicFrame>
      <p:pic>
        <p:nvPicPr>
          <p:cNvPr id="14339" name="Picture 3" descr="http://www.vikinghomes.com/site_media/media/listings/community_logo/Morningside_Heights.png">
            <a:extLst>
              <a:ext uri="{FF2B5EF4-FFF2-40B4-BE49-F238E27FC236}">
                <a16:creationId xmlns:a16="http://schemas.microsoft.com/office/drawing/2014/main" id="{B6D7E6B6-354D-4E8B-A13A-8548EF8191A7}"/>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72166" y="1781163"/>
            <a:ext cx="1680276" cy="551066"/>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s://www.pratthomes.ca/wp-content/uploads/manhattan-upper-west-side-logo.jpg">
            <a:extLst>
              <a:ext uri="{FF2B5EF4-FFF2-40B4-BE49-F238E27FC236}">
                <a16:creationId xmlns:a16="http://schemas.microsoft.com/office/drawing/2014/main" id="{E76C5C6C-D6DE-498B-BDD3-C5A582E7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211" y="1850951"/>
            <a:ext cx="1650040" cy="58760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https://harlemlocal.com/wp-content/uploads/2018/06/harlemlocal-nyc-local-marketing-magazine-800.png">
            <a:extLst>
              <a:ext uri="{FF2B5EF4-FFF2-40B4-BE49-F238E27FC236}">
                <a16:creationId xmlns:a16="http://schemas.microsoft.com/office/drawing/2014/main" id="{B63AC47A-5265-4C08-857A-A9144148FC0D}"/>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9600" y="1850951"/>
            <a:ext cx="1579085" cy="5921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548E50-5960-4462-9FA3-13CE829D1212}"/>
              </a:ext>
            </a:extLst>
          </p:cNvPr>
          <p:cNvSpPr/>
          <p:nvPr/>
        </p:nvSpPr>
        <p:spPr>
          <a:xfrm>
            <a:off x="929706" y="6124517"/>
            <a:ext cx="10023601" cy="477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Espace réservé du contenu 3">
            <a:extLst>
              <a:ext uri="{FF2B5EF4-FFF2-40B4-BE49-F238E27FC236}">
                <a16:creationId xmlns:a16="http://schemas.microsoft.com/office/drawing/2014/main" id="{B5C51235-0B5C-4B4E-BE3E-4304A529F44E}"/>
              </a:ext>
            </a:extLst>
          </p:cNvPr>
          <p:cNvSpPr txBox="1">
            <a:spLocks/>
          </p:cNvSpPr>
          <p:nvPr/>
        </p:nvSpPr>
        <p:spPr>
          <a:xfrm>
            <a:off x="983512" y="6214467"/>
            <a:ext cx="9867014" cy="376321"/>
          </a:xfrm>
          <a:prstGeom prst="rect">
            <a:avLst/>
          </a:prstGeom>
        </p:spPr>
        <p:txBody>
          <a:bodyPr/>
          <a:lstStyle>
            <a:lvl1pPr marL="0" indent="0" algn="l" defTabSz="914377" rtl="0" eaLnBrk="1" latinLnBrk="0" hangingPunct="1">
              <a:lnSpc>
                <a:spcPct val="85000"/>
              </a:lnSpc>
              <a:spcBef>
                <a:spcPts val="0"/>
              </a:spcBef>
              <a:spcAft>
                <a:spcPts val="0"/>
              </a:spcAft>
              <a:buFont typeface="Arial" panose="020B0604020202020204" pitchFamily="34" charset="0"/>
              <a:buNone/>
              <a:defRPr sz="2000" b="1" kern="1200" cap="none" baseline="0">
                <a:solidFill>
                  <a:schemeClr val="tx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1600" b="0" dirty="0">
                <a:solidFill>
                  <a:schemeClr val="bg1"/>
                </a:solidFill>
              </a:rPr>
              <a:t>Given this similarity, the decision should depend on other factors such as room features, price, location, etc.</a:t>
            </a:r>
          </a:p>
        </p:txBody>
      </p:sp>
    </p:spTree>
    <p:extLst>
      <p:ext uri="{BB962C8B-B14F-4D97-AF65-F5344CB8AC3E}">
        <p14:creationId xmlns:p14="http://schemas.microsoft.com/office/powerpoint/2010/main" val="104351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
        <p:nvSpPr>
          <p:cNvPr id="6" name="Rectangle 5">
            <a:extLst>
              <a:ext uri="{FF2B5EF4-FFF2-40B4-BE49-F238E27FC236}">
                <a16:creationId xmlns:a16="http://schemas.microsoft.com/office/drawing/2014/main" id="{4F66BCB8-B9E2-44E1-B4FC-FA4AF976B810}"/>
              </a:ext>
            </a:extLst>
          </p:cNvPr>
          <p:cNvSpPr/>
          <p:nvPr/>
        </p:nvSpPr>
        <p:spPr>
          <a:xfrm>
            <a:off x="496186" y="5381110"/>
            <a:ext cx="6096000" cy="938719"/>
          </a:xfrm>
          <a:prstGeom prst="rect">
            <a:avLst/>
          </a:prstGeom>
        </p:spPr>
        <p:txBody>
          <a:bodyPr>
            <a:spAutoFit/>
          </a:bodyPr>
          <a:lstStyle/>
          <a:p>
            <a:r>
              <a:rPr lang="en-US" sz="1100" b="1" dirty="0">
                <a:latin typeface="Arial-BoldMT"/>
              </a:rPr>
              <a:t>The results are slightly better than for the previous model without outliers. It is not very surprising since</a:t>
            </a:r>
          </a:p>
          <a:p>
            <a:r>
              <a:rPr lang="en-US" sz="1100" b="1" dirty="0">
                <a:latin typeface="Arial-BoldMT"/>
              </a:rPr>
              <a:t>the price and the ratings were barely correlated. We verify that the ratings are not very explanatory of the</a:t>
            </a:r>
          </a:p>
          <a:p>
            <a:r>
              <a:rPr lang="en-US" sz="1100" b="1" dirty="0">
                <a:latin typeface="Arial-BoldMT"/>
              </a:rPr>
              <a:t>price.</a:t>
            </a:r>
            <a:endParaRPr lang="en-US" sz="1100" dirty="0"/>
          </a:p>
        </p:txBody>
      </p:sp>
      <p:sp>
        <p:nvSpPr>
          <p:cNvPr id="7" name="Rectangle 6">
            <a:extLst>
              <a:ext uri="{FF2B5EF4-FFF2-40B4-BE49-F238E27FC236}">
                <a16:creationId xmlns:a16="http://schemas.microsoft.com/office/drawing/2014/main" id="{5BED7CF2-4C1E-4957-B3A3-08F32D9F31D4}"/>
              </a:ext>
            </a:extLst>
          </p:cNvPr>
          <p:cNvSpPr/>
          <p:nvPr/>
        </p:nvSpPr>
        <p:spPr>
          <a:xfrm>
            <a:off x="618461" y="4380073"/>
            <a:ext cx="7586330" cy="769441"/>
          </a:xfrm>
          <a:prstGeom prst="rect">
            <a:avLst/>
          </a:prstGeom>
        </p:spPr>
        <p:txBody>
          <a:bodyPr wrap="square">
            <a:spAutoFit/>
          </a:bodyPr>
          <a:lstStyle/>
          <a:p>
            <a:r>
              <a:rPr lang="en-US" sz="1100" i="1" dirty="0">
                <a:latin typeface="Consolas-Italic"/>
              </a:rPr>
              <a:t>#First, we try to suppress some features to reduce overfitting</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['Value']</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['Cleanliness']</a:t>
            </a:r>
          </a:p>
          <a:p>
            <a:r>
              <a:rPr lang="en-US" sz="1100" b="1" dirty="0">
                <a:latin typeface="Consolas-Bold"/>
              </a:rPr>
              <a:t>del </a:t>
            </a:r>
            <a:r>
              <a:rPr lang="en-US" sz="1100" dirty="0" err="1">
                <a:latin typeface="Consolas" panose="020B0609020204030204" pitchFamily="49" charset="0"/>
              </a:rPr>
              <a:t>data_borough</a:t>
            </a:r>
            <a:r>
              <a:rPr lang="en-US" sz="1100" dirty="0">
                <a:latin typeface="Consolas" panose="020B0609020204030204" pitchFamily="49" charset="0"/>
              </a:rPr>
              <a:t>['Check-In']</a:t>
            </a:r>
            <a:endParaRPr lang="en-US" sz="1100" dirty="0"/>
          </a:p>
        </p:txBody>
      </p:sp>
      <p:pic>
        <p:nvPicPr>
          <p:cNvPr id="9" name="Picture 8">
            <a:extLst>
              <a:ext uri="{FF2B5EF4-FFF2-40B4-BE49-F238E27FC236}">
                <a16:creationId xmlns:a16="http://schemas.microsoft.com/office/drawing/2014/main" id="{91BB3B55-6295-4772-9E7E-67D458DEC073}"/>
              </a:ext>
            </a:extLst>
          </p:cNvPr>
          <p:cNvPicPr>
            <a:picLocks noChangeAspect="1"/>
          </p:cNvPicPr>
          <p:nvPr/>
        </p:nvPicPr>
        <p:blipFill>
          <a:blip r:embed="rId3"/>
          <a:stretch>
            <a:fillRect/>
          </a:stretch>
        </p:blipFill>
        <p:spPr>
          <a:xfrm>
            <a:off x="1044427" y="1929718"/>
            <a:ext cx="2936305" cy="2248246"/>
          </a:xfrm>
          <a:prstGeom prst="rect">
            <a:avLst/>
          </a:prstGeom>
        </p:spPr>
      </p:pic>
    </p:spTree>
    <p:extLst>
      <p:ext uri="{BB962C8B-B14F-4D97-AF65-F5344CB8AC3E}">
        <p14:creationId xmlns:p14="http://schemas.microsoft.com/office/powerpoint/2010/main" val="16389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Currently, the process to select which companies should be approached consist of manual processes. This could be improved by implementing a standardized method</a:t>
            </a:r>
          </a:p>
        </p:txBody>
      </p:sp>
    </p:spTree>
    <p:extLst>
      <p:ext uri="{BB962C8B-B14F-4D97-AF65-F5344CB8AC3E}">
        <p14:creationId xmlns:p14="http://schemas.microsoft.com/office/powerpoint/2010/main" val="14306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The</a:t>
            </a:r>
          </a:p>
        </p:txBody>
      </p:sp>
      <p:pic>
        <p:nvPicPr>
          <p:cNvPr id="2" name="Picture 1">
            <a:extLst>
              <a:ext uri="{FF2B5EF4-FFF2-40B4-BE49-F238E27FC236}">
                <a16:creationId xmlns:a16="http://schemas.microsoft.com/office/drawing/2014/main" id="{242F0D94-24F4-4FD7-A6FF-2E032A08FD0F}"/>
              </a:ext>
            </a:extLst>
          </p:cNvPr>
          <p:cNvPicPr>
            <a:picLocks noChangeAspect="1"/>
          </p:cNvPicPr>
          <p:nvPr/>
        </p:nvPicPr>
        <p:blipFill rotWithShape="1">
          <a:blip r:embed="rId3"/>
          <a:srcRect b="55586"/>
          <a:stretch/>
        </p:blipFill>
        <p:spPr>
          <a:xfrm>
            <a:off x="715926" y="2200054"/>
            <a:ext cx="4488711" cy="553779"/>
          </a:xfrm>
          <a:prstGeom prst="rect">
            <a:avLst/>
          </a:prstGeom>
        </p:spPr>
      </p:pic>
      <p:pic>
        <p:nvPicPr>
          <p:cNvPr id="4" name="Picture 3">
            <a:extLst>
              <a:ext uri="{FF2B5EF4-FFF2-40B4-BE49-F238E27FC236}">
                <a16:creationId xmlns:a16="http://schemas.microsoft.com/office/drawing/2014/main" id="{2B4FAA89-0080-4977-8A9B-C4DD394DAAE9}"/>
              </a:ext>
            </a:extLst>
          </p:cNvPr>
          <p:cNvPicPr>
            <a:picLocks noChangeAspect="1"/>
          </p:cNvPicPr>
          <p:nvPr/>
        </p:nvPicPr>
        <p:blipFill>
          <a:blip r:embed="rId4"/>
          <a:stretch>
            <a:fillRect/>
          </a:stretch>
        </p:blipFill>
        <p:spPr>
          <a:xfrm>
            <a:off x="867330" y="3069213"/>
            <a:ext cx="4284146" cy="3156149"/>
          </a:xfrm>
          <a:prstGeom prst="rect">
            <a:avLst/>
          </a:prstGeom>
        </p:spPr>
      </p:pic>
      <p:pic>
        <p:nvPicPr>
          <p:cNvPr id="10" name="Picture 9">
            <a:extLst>
              <a:ext uri="{FF2B5EF4-FFF2-40B4-BE49-F238E27FC236}">
                <a16:creationId xmlns:a16="http://schemas.microsoft.com/office/drawing/2014/main" id="{C3B5F923-695F-402C-95BE-8E3E879E7EE8}"/>
              </a:ext>
            </a:extLst>
          </p:cNvPr>
          <p:cNvPicPr>
            <a:picLocks noChangeAspect="1"/>
          </p:cNvPicPr>
          <p:nvPr/>
        </p:nvPicPr>
        <p:blipFill rotWithShape="1">
          <a:blip r:embed="rId5"/>
          <a:srcRect l="5756"/>
          <a:stretch/>
        </p:blipFill>
        <p:spPr>
          <a:xfrm>
            <a:off x="6305107" y="2196900"/>
            <a:ext cx="4961871" cy="3143788"/>
          </a:xfrm>
          <a:prstGeom prst="rect">
            <a:avLst/>
          </a:prstGeom>
        </p:spPr>
      </p:pic>
      <p:pic>
        <p:nvPicPr>
          <p:cNvPr id="12" name="Picture 3" descr="http://www.vikinghomes.com/site_media/media/listings/community_logo/Morningside_Heights.png">
            <a:extLst>
              <a:ext uri="{FF2B5EF4-FFF2-40B4-BE49-F238E27FC236}">
                <a16:creationId xmlns:a16="http://schemas.microsoft.com/office/drawing/2014/main" id="{DAFDFAF2-F4EB-43D1-8DA3-1F179110C980}"/>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https://www.pratthomes.ca/wp-content/uploads/manhattan-upper-west-side-logo.jpg">
            <a:extLst>
              <a:ext uri="{FF2B5EF4-FFF2-40B4-BE49-F238E27FC236}">
                <a16:creationId xmlns:a16="http://schemas.microsoft.com/office/drawing/2014/main" id="{E65429C3-DCBB-435B-9BFF-CECABD88B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s://harlemlocal.com/wp-content/uploads/2018/06/harlemlocal-nyc-local-marketing-magazine-800.png">
            <a:extLst>
              <a:ext uri="{FF2B5EF4-FFF2-40B4-BE49-F238E27FC236}">
                <a16:creationId xmlns:a16="http://schemas.microsoft.com/office/drawing/2014/main" id="{BB5FA35F-BCE8-4626-AAE8-D2A32CFA22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B913CD4C-14C4-4EB4-A5AB-120DD42A4A9E}"/>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CE593C4-15BF-41C4-8F34-3D0D41070137}"/>
              </a:ext>
            </a:extLst>
          </p:cNvPr>
          <p:cNvSpPr txBox="1"/>
          <p:nvPr/>
        </p:nvSpPr>
        <p:spPr>
          <a:xfrm>
            <a:off x="715926" y="1673863"/>
            <a:ext cx="2526333" cy="276999"/>
          </a:xfrm>
          <a:prstGeom prst="rect">
            <a:avLst/>
          </a:prstGeom>
        </p:spPr>
        <p:txBody>
          <a:bodyPr vert="horz" wrap="none" lIns="0" tIns="0" rIns="0" bIns="0" rtlCol="0">
            <a:spAutoFit/>
          </a:bodyPr>
          <a:lstStyle/>
          <a:p>
            <a:r>
              <a:rPr lang="en-US" b="1" dirty="0">
                <a:solidFill>
                  <a:schemeClr val="accent5"/>
                </a:solidFill>
              </a:rPr>
              <a:t>Distribution of Listings</a:t>
            </a:r>
          </a:p>
        </p:txBody>
      </p:sp>
      <p:pic>
        <p:nvPicPr>
          <p:cNvPr id="18" name="Graphic 17" descr="Marker">
            <a:extLst>
              <a:ext uri="{FF2B5EF4-FFF2-40B4-BE49-F238E27FC236}">
                <a16:creationId xmlns:a16="http://schemas.microsoft.com/office/drawing/2014/main" id="{3649547F-3239-401C-901D-2B94A10DC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202" y="1516247"/>
            <a:ext cx="557089" cy="557089"/>
          </a:xfrm>
          <a:prstGeom prst="rect">
            <a:avLst/>
          </a:prstGeom>
        </p:spPr>
      </p:pic>
      <p:sp>
        <p:nvSpPr>
          <p:cNvPr id="19" name="Rectangle 18">
            <a:extLst>
              <a:ext uri="{FF2B5EF4-FFF2-40B4-BE49-F238E27FC236}">
                <a16:creationId xmlns:a16="http://schemas.microsoft.com/office/drawing/2014/main" id="{35FD2A94-1BBB-43EB-A0A5-783B0C117293}"/>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405D503B-09E7-4A23-81F2-F96E25509B8B}"/>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Harlem has the most listings available and Morningside shows a very limited amount of them, both due to its size and the “student” nature of the neighborhood</a:t>
            </a:r>
          </a:p>
        </p:txBody>
      </p:sp>
    </p:spTree>
    <p:extLst>
      <p:ext uri="{BB962C8B-B14F-4D97-AF65-F5344CB8AC3E}">
        <p14:creationId xmlns:p14="http://schemas.microsoft.com/office/powerpoint/2010/main" val="46547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3FF18C-04BE-4FBB-9033-B115CE73B898}"/>
              </a:ext>
            </a:extLst>
          </p:cNvPr>
          <p:cNvSpPr/>
          <p:nvPr/>
        </p:nvSpPr>
        <p:spPr>
          <a:xfrm>
            <a:off x="6305107" y="5506707"/>
            <a:ext cx="4961871" cy="963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Title 2">
            <a:extLst>
              <a:ext uri="{FF2B5EF4-FFF2-40B4-BE49-F238E27FC236}">
                <a16:creationId xmlns:a16="http://schemas.microsoft.com/office/drawing/2014/main" id="{8368069C-01D6-42BA-932E-64F704EEC4EC}"/>
              </a:ext>
            </a:extLst>
          </p:cNvPr>
          <p:cNvSpPr>
            <a:spLocks noGrp="1"/>
          </p:cNvSpPr>
          <p:nvPr>
            <p:ph type="title"/>
          </p:nvPr>
        </p:nvSpPr>
        <p:spPr/>
        <p:txBody>
          <a:bodyPr/>
          <a:lstStyle/>
          <a:p>
            <a:r>
              <a:rPr lang="en-US" dirty="0"/>
              <a:t>Blue Cloud Ventures requires an automatic process to</a:t>
            </a:r>
            <a:br>
              <a:rPr lang="en-US" dirty="0"/>
            </a:br>
            <a:r>
              <a:rPr lang="en-US" dirty="0"/>
              <a:t>prioritize which companies they should reach out to</a:t>
            </a:r>
          </a:p>
        </p:txBody>
      </p:sp>
      <p:sp>
        <p:nvSpPr>
          <p:cNvPr id="11" name="Content Placeholder 10">
            <a:extLst>
              <a:ext uri="{FF2B5EF4-FFF2-40B4-BE49-F238E27FC236}">
                <a16:creationId xmlns:a16="http://schemas.microsoft.com/office/drawing/2014/main" id="{B7C76701-9EA9-4A08-9F41-527BA4DE55D2}"/>
              </a:ext>
            </a:extLst>
          </p:cNvPr>
          <p:cNvSpPr>
            <a:spLocks noGrp="1"/>
          </p:cNvSpPr>
          <p:nvPr>
            <p:ph sz="quarter" idx="23"/>
          </p:nvPr>
        </p:nvSpPr>
        <p:spPr/>
        <p:txBody>
          <a:bodyPr/>
          <a:lstStyle/>
          <a:p>
            <a:r>
              <a:rPr lang="en-US" dirty="0"/>
              <a:t>A</a:t>
            </a:r>
          </a:p>
        </p:txBody>
      </p:sp>
      <p:pic>
        <p:nvPicPr>
          <p:cNvPr id="7" name="Picture 6">
            <a:extLst>
              <a:ext uri="{FF2B5EF4-FFF2-40B4-BE49-F238E27FC236}">
                <a16:creationId xmlns:a16="http://schemas.microsoft.com/office/drawing/2014/main" id="{1DCA94E7-3114-4D3F-BDBA-2FAF5BF0573B}"/>
              </a:ext>
            </a:extLst>
          </p:cNvPr>
          <p:cNvPicPr>
            <a:picLocks noChangeAspect="1"/>
          </p:cNvPicPr>
          <p:nvPr/>
        </p:nvPicPr>
        <p:blipFill>
          <a:blip r:embed="rId3"/>
          <a:stretch>
            <a:fillRect/>
          </a:stretch>
        </p:blipFill>
        <p:spPr>
          <a:xfrm>
            <a:off x="729357" y="3069212"/>
            <a:ext cx="4560091" cy="3156149"/>
          </a:xfrm>
          <a:prstGeom prst="rect">
            <a:avLst/>
          </a:prstGeom>
        </p:spPr>
      </p:pic>
      <p:pic>
        <p:nvPicPr>
          <p:cNvPr id="9" name="Picture 8">
            <a:extLst>
              <a:ext uri="{FF2B5EF4-FFF2-40B4-BE49-F238E27FC236}">
                <a16:creationId xmlns:a16="http://schemas.microsoft.com/office/drawing/2014/main" id="{9C38F6DF-0655-4C86-8656-AF86DC3DF977}"/>
              </a:ext>
            </a:extLst>
          </p:cNvPr>
          <p:cNvPicPr>
            <a:picLocks noChangeAspect="1"/>
          </p:cNvPicPr>
          <p:nvPr/>
        </p:nvPicPr>
        <p:blipFill rotWithShape="1">
          <a:blip r:embed="rId4"/>
          <a:srcRect b="55860"/>
          <a:stretch/>
        </p:blipFill>
        <p:spPr>
          <a:xfrm>
            <a:off x="715926" y="2200054"/>
            <a:ext cx="4497776" cy="553779"/>
          </a:xfrm>
          <a:prstGeom prst="rect">
            <a:avLst/>
          </a:prstGeom>
        </p:spPr>
      </p:pic>
      <p:pic>
        <p:nvPicPr>
          <p:cNvPr id="8" name="Picture 7">
            <a:extLst>
              <a:ext uri="{FF2B5EF4-FFF2-40B4-BE49-F238E27FC236}">
                <a16:creationId xmlns:a16="http://schemas.microsoft.com/office/drawing/2014/main" id="{55A3971D-9AC5-499F-BDAD-499DD93A3ACC}"/>
              </a:ext>
            </a:extLst>
          </p:cNvPr>
          <p:cNvPicPr>
            <a:picLocks noChangeAspect="1"/>
          </p:cNvPicPr>
          <p:nvPr/>
        </p:nvPicPr>
        <p:blipFill rotWithShape="1">
          <a:blip r:embed="rId5"/>
          <a:srcRect l="4071"/>
          <a:stretch/>
        </p:blipFill>
        <p:spPr>
          <a:xfrm>
            <a:off x="6305107" y="2200054"/>
            <a:ext cx="4961871" cy="3140633"/>
          </a:xfrm>
          <a:prstGeom prst="rect">
            <a:avLst/>
          </a:prstGeom>
        </p:spPr>
      </p:pic>
      <p:pic>
        <p:nvPicPr>
          <p:cNvPr id="13" name="Picture 3" descr="http://www.vikinghomes.com/site_media/media/listings/community_logo/Morningside_Heights.png">
            <a:extLst>
              <a:ext uri="{FF2B5EF4-FFF2-40B4-BE49-F238E27FC236}">
                <a16:creationId xmlns:a16="http://schemas.microsoft.com/office/drawing/2014/main" id="{A297C99A-D849-4892-A5AE-17CF2B907763}"/>
              </a:ext>
            </a:extLst>
          </p:cNvPr>
          <p:cNvPicPr>
            <a:picLocks noChangeAspect="1" noChangeArrowheads="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0702" y="3224890"/>
            <a:ext cx="1101364" cy="361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https://www.pratthomes.ca/wp-content/uploads/manhattan-upper-west-side-logo.jpg">
            <a:extLst>
              <a:ext uri="{FF2B5EF4-FFF2-40B4-BE49-F238E27FC236}">
                <a16:creationId xmlns:a16="http://schemas.microsoft.com/office/drawing/2014/main" id="{30053326-8487-4B4E-BE12-096B0E3ED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928" y="4209709"/>
            <a:ext cx="1081544" cy="38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https://harlemlocal.com/wp-content/uploads/2018/06/harlemlocal-nyc-local-marketing-magazine-800.png">
            <a:extLst>
              <a:ext uri="{FF2B5EF4-FFF2-40B4-BE49-F238E27FC236}">
                <a16:creationId xmlns:a16="http://schemas.microsoft.com/office/drawing/2014/main" id="{F6F7A2F1-3B40-442F-9ADB-24DC0B09702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5472" y="2759177"/>
            <a:ext cx="1035034" cy="388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ACD4F9-3015-453C-8497-32CB16F454E0}"/>
              </a:ext>
            </a:extLst>
          </p:cNvPr>
          <p:cNvSpPr txBox="1"/>
          <p:nvPr/>
        </p:nvSpPr>
        <p:spPr>
          <a:xfrm>
            <a:off x="6430192" y="5665512"/>
            <a:ext cx="4711700" cy="646331"/>
          </a:xfrm>
          <a:prstGeom prst="rect">
            <a:avLst/>
          </a:prstGeom>
        </p:spPr>
        <p:txBody>
          <a:bodyPr vert="horz" wrap="square" lIns="0" tIns="0" rIns="0" bIns="0" rtlCol="0">
            <a:spAutoFit/>
          </a:bodyPr>
          <a:lstStyle/>
          <a:p>
            <a:pPr algn="l"/>
            <a:r>
              <a:rPr lang="en-US" sz="1400" b="1" dirty="0">
                <a:solidFill>
                  <a:schemeClr val="bg1"/>
                </a:solidFill>
              </a:rPr>
              <a:t>We can observe than in average, UWS has slighter higher prices than the other 2 analyzed neighborhoods, this is expected as it is closer to midtown</a:t>
            </a:r>
          </a:p>
        </p:txBody>
      </p:sp>
      <p:sp>
        <p:nvSpPr>
          <p:cNvPr id="17" name="Trapezoid 16">
            <a:extLst>
              <a:ext uri="{FF2B5EF4-FFF2-40B4-BE49-F238E27FC236}">
                <a16:creationId xmlns:a16="http://schemas.microsoft.com/office/drawing/2014/main" id="{50258000-5F53-4EF8-9CA2-CEA6DDAA505C}"/>
              </a:ext>
            </a:extLst>
          </p:cNvPr>
          <p:cNvSpPr/>
          <p:nvPr/>
        </p:nvSpPr>
        <p:spPr>
          <a:xfrm rot="16200000" flipV="1">
            <a:off x="4110472" y="3526529"/>
            <a:ext cx="3270450" cy="611192"/>
          </a:xfrm>
          <a:prstGeom prst="trapezoid">
            <a:avLst>
              <a:gd name="adj" fmla="val 3909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895294D-DDA1-43A3-A54D-A441D3265946}"/>
              </a:ext>
            </a:extLst>
          </p:cNvPr>
          <p:cNvSpPr txBox="1"/>
          <p:nvPr/>
        </p:nvSpPr>
        <p:spPr>
          <a:xfrm>
            <a:off x="715926" y="1673863"/>
            <a:ext cx="1218282" cy="276999"/>
          </a:xfrm>
          <a:prstGeom prst="rect">
            <a:avLst/>
          </a:prstGeom>
        </p:spPr>
        <p:txBody>
          <a:bodyPr vert="horz" wrap="none" lIns="0" tIns="0" rIns="0" bIns="0" rtlCol="0">
            <a:spAutoFit/>
          </a:bodyPr>
          <a:lstStyle/>
          <a:p>
            <a:r>
              <a:rPr lang="en-US" b="1" dirty="0">
                <a:solidFill>
                  <a:schemeClr val="accent5"/>
                </a:solidFill>
              </a:rPr>
              <a:t>Mean Price</a:t>
            </a:r>
          </a:p>
        </p:txBody>
      </p:sp>
      <p:pic>
        <p:nvPicPr>
          <p:cNvPr id="23" name="Graphic 22" descr="Coins">
            <a:extLst>
              <a:ext uri="{FF2B5EF4-FFF2-40B4-BE49-F238E27FC236}">
                <a16:creationId xmlns:a16="http://schemas.microsoft.com/office/drawing/2014/main" id="{77468FB0-6838-4DD7-A6B1-397F3E5846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715" y="1637450"/>
            <a:ext cx="349823" cy="349823"/>
          </a:xfrm>
          <a:prstGeom prst="rect">
            <a:avLst/>
          </a:prstGeom>
        </p:spPr>
      </p:pic>
    </p:spTree>
    <p:extLst>
      <p:ext uri="{BB962C8B-B14F-4D97-AF65-F5344CB8AC3E}">
        <p14:creationId xmlns:p14="http://schemas.microsoft.com/office/powerpoint/2010/main" val="460187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6982&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4.09510000000000040643E+00&quot;&gt;&lt;m_msothmcolidx val=&quot;0&quot;/&gt;&lt;m_rgb r=&quot;FF&quot; g=&quot;99&quot; b=&quot;99&quot;/&gt;&lt;m_nBrightness tagver0=&quot;26206&quot; tagname0=&quot;m_nBrightnessUNRECOGNIZED&quot; val=&quot;0&quot;/&gt;&lt;/elem&gt;&lt;elem m_fUsage=&quot;5.90490000000000181402E-01&quot;&gt;&lt;m_msothmcolidx val=&quot;0&quot;/&gt;&lt;m_rgb r=&quot;E6&quot; g=&quot;B9&quot; b=&quot;B8&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 name="PAGENUMBER"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IA2DVKDSmyAOu5.xHSC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6HnFNgsRJuiO8UQk16Q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Z2iNp9xTSSNA7oyQvQL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G4n3OSWOt9BTBoeg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zvV2uxER2yy0RGGEn5n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KwH910nTEerEIC3BuDx.g"/>
</p:tagLst>
</file>

<file path=ppt/theme/theme1.xml><?xml version="1.0" encoding="utf-8"?>
<a:theme xmlns:a="http://schemas.openxmlformats.org/drawingml/2006/main" name="Titl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8750C318-E770-44B0-9D42-FD9C9D8C42F1}"/>
    </a:ext>
  </a:extLst>
</a:theme>
</file>

<file path=ppt/theme/theme2.xml><?xml version="1.0" encoding="utf-8"?>
<a:theme xmlns:a="http://schemas.openxmlformats.org/drawingml/2006/main" name="Content Layout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defRPr sz="2000" b="1"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FB66B5F5-86E3-453D-9C74-EB0552FF31D9}"/>
    </a:ext>
  </a:extLst>
</a:theme>
</file>

<file path=ppt/theme/theme3.xml><?xml version="1.0" encoding="utf-8"?>
<a:theme xmlns:a="http://schemas.openxmlformats.org/drawingml/2006/main" name="Specialty Slid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Invictus PPT Template G" id="{0F8A4D0E-8C77-4514-814C-2E349909B6F0}" vid="{B6971115-C83F-406E-BFAB-C32F56DDFB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DFF0A-8904-42B6-AEB2-7C60372CB2F4}">
  <ds:schemaRefs>
    <ds:schemaRef ds:uri="http://www.w3.org/XML/1998/namespace"/>
    <ds:schemaRef ds:uri="70a18374-f0c7-4129-82cb-48f358959f5f"/>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2BEEC481-98DE-4B2A-94E2-D38331D4A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Invictus PPT Template G</Template>
  <TotalTime>10721</TotalTime>
  <Words>4989</Words>
  <Application>Microsoft Office PowerPoint</Application>
  <PresentationFormat>Widescreen</PresentationFormat>
  <Paragraphs>607</Paragraphs>
  <Slides>27</Slides>
  <Notes>15</Notes>
  <HiddenSlides>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27</vt:i4>
      </vt:variant>
    </vt:vector>
  </HeadingPairs>
  <TitlesOfParts>
    <vt:vector size="42" baseType="lpstr">
      <vt:lpstr>Arial</vt:lpstr>
      <vt:lpstr>Arial Black</vt:lpstr>
      <vt:lpstr>Arial-BoldMT</vt:lpstr>
      <vt:lpstr>ArialMT</vt:lpstr>
      <vt:lpstr>Calibri</vt:lpstr>
      <vt:lpstr>Cambria Math</vt:lpstr>
      <vt:lpstr>Consolas</vt:lpstr>
      <vt:lpstr>Consolas-Bold</vt:lpstr>
      <vt:lpstr>Consolas-Italic</vt:lpstr>
      <vt:lpstr>Graphik</vt:lpstr>
      <vt:lpstr>Helvetica Neue</vt:lpstr>
      <vt:lpstr>Titles</vt:lpstr>
      <vt:lpstr>Content Layouts</vt:lpstr>
      <vt:lpstr>Specialty Slides</vt:lpstr>
      <vt:lpstr>think-cell Slide</vt:lpstr>
      <vt:lpstr>PowerPoint Presentation</vt:lpstr>
      <vt:lpstr>Blue Cloud Ventures requires an automatic process to prioritize which companies they should reach out to</vt:lpstr>
      <vt:lpstr>After reviewing the original data, we found that potential relevant data was missing and we decided to gather it</vt:lpstr>
      <vt:lpstr>Blue Cloud Ventures requires an automatic process to prioritize which companies they should reach out to</vt:lpstr>
      <vt:lpstr>We performed Sentiment analysis in order to obtain an additional point of comparison for our friends and family</vt:lpstr>
      <vt:lpstr>Blue Cloud Ventures requires an automatic process to prioritize which companies they should reach out to</vt:lpstr>
      <vt:lpstr>Blue Cloud Ventures requires an automatic process to prioritize which companies they should reach out to</vt:lpstr>
      <vt:lpstr>Blue Cloud Ventures requires an automatic process to prioritize which companies they should reach out to</vt:lpstr>
      <vt:lpstr>Blue Cloud Ventures requires an automatic process to prioritize which companies they should reach out to</vt:lpstr>
      <vt:lpstr>Blue Cloud Ventures requires an automatic process to prioritize which companies they should reach out to</vt:lpstr>
      <vt:lpstr>Blue Cloud Ventures requires an automatic process to prioritize which companies they should reach out to</vt:lpstr>
      <vt:lpstr>In summary, we analysed and built several models to       understand better the dynamics of AirBNB in NY</vt:lpstr>
      <vt:lpstr>Blue Cloud Ventures requires an automatic process to prioritize which companies they should reach out to</vt:lpstr>
      <vt:lpstr>PowerPoint Presentation</vt:lpstr>
      <vt:lpstr>Blue Cloud Ventures requires an automatic process to prioritize which companies they should reach out to</vt:lpstr>
      <vt:lpstr>The variables extracted from the different websites will be         used to build a model to rank potential companies</vt:lpstr>
      <vt:lpstr>In order to analyze data in a more, pending description, enough text to fill 2 lines </vt:lpstr>
      <vt:lpstr>PowerPoint Presentation</vt:lpstr>
      <vt:lpstr>totoGEO project is focused on providing an opportunity                   to access knowledge to as many people as possible</vt:lpstr>
      <vt:lpstr>PowerPoint Presentation</vt:lpstr>
      <vt:lpstr>PowerPoint Presentation</vt:lpstr>
      <vt:lpstr>PowerPoint Presentation</vt:lpstr>
      <vt:lpstr>PowerPoint Presentation</vt:lpstr>
      <vt:lpstr>IAS main business model consists on processing finished    products so that they comply with export regulations</vt:lpstr>
      <vt:lpstr>We developed a VBA tool for collecting data that has been implemented in the company’s production lines</vt:lpstr>
      <vt:lpstr>Pending</vt:lpstr>
      <vt:lpstr>Pending</vt:lpstr>
    </vt:vector>
  </TitlesOfParts>
  <Company>Invictus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Flores Gordillo</dc:creator>
  <cp:lastModifiedBy>Manuel Flores</cp:lastModifiedBy>
  <cp:revision>284</cp:revision>
  <dcterms:created xsi:type="dcterms:W3CDTF">2018-09-18T00:20:02Z</dcterms:created>
  <dcterms:modified xsi:type="dcterms:W3CDTF">2019-04-29T17:39:02Z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0x010100720632FA75335945A63FF531EB43A3D0</vt:lpwstr>
  </property>
</Properties>
</file>